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7" r:id="rId2"/>
    <p:sldId id="290" r:id="rId3"/>
    <p:sldId id="291" r:id="rId4"/>
    <p:sldId id="281" r:id="rId5"/>
    <p:sldId id="282" r:id="rId6"/>
    <p:sldId id="274" r:id="rId7"/>
    <p:sldId id="284" r:id="rId8"/>
    <p:sldId id="286" r:id="rId9"/>
    <p:sldId id="289" r:id="rId10"/>
    <p:sldId id="324" r:id="rId11"/>
    <p:sldId id="325" r:id="rId12"/>
    <p:sldId id="326" r:id="rId13"/>
    <p:sldId id="308" r:id="rId14"/>
    <p:sldId id="309" r:id="rId15"/>
    <p:sldId id="310" r:id="rId16"/>
    <p:sldId id="313" r:id="rId17"/>
    <p:sldId id="314" r:id="rId18"/>
    <p:sldId id="323" r:id="rId19"/>
    <p:sldId id="278" r:id="rId20"/>
  </p:sldIdLst>
  <p:sldSz cx="9144000" cy="6858000" type="screen4x3"/>
  <p:notesSz cx="679450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199BD-AFFE-4387-AC52-8EE1DBEAD2D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35600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424988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F363C-8A81-49CF-BB58-211A5D27E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77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 txBox="1">
            <a:spLocks noGrp="1"/>
          </p:cNvSpPr>
          <p:nvPr/>
        </p:nvSpPr>
        <p:spPr bwMode="auto">
          <a:xfrm>
            <a:off x="3846513" y="9426575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 anchor="b"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FFECA07-1E7B-412A-AB1E-F2F9BD920C47}" type="slidenum">
              <a:rPr lang="ru-RU" altLang="ru-RU" sz="1200">
                <a:latin typeface="Calibri" pitchFamily="34" charset="0"/>
              </a:rPr>
              <a:pPr algn="r" eaLnBrk="1" hangingPunct="1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8EA7C-BB84-43DA-B1E8-6409995FAB3B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82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64FC6-61C3-47DA-BFC9-65C29CF93BA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1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64FC6-61C3-47DA-BFC9-65C29CF93BA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1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64FC6-61C3-47DA-BFC9-65C29CF93BA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1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8EA7C-BB84-43DA-B1E8-6409995FAB3B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482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 txBox="1">
            <a:spLocks noGrp="1"/>
          </p:cNvSpPr>
          <p:nvPr/>
        </p:nvSpPr>
        <p:spPr bwMode="auto">
          <a:xfrm>
            <a:off x="3846513" y="9426575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 anchor="b"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29B5C03-3BE8-4841-A894-4C6DD6B92783}" type="slidenum">
              <a:rPr lang="ru-RU" altLang="ru-RU" sz="1200">
                <a:latin typeface="Calibri" pitchFamily="34" charset="0"/>
              </a:rPr>
              <a:pPr algn="r" eaLnBrk="1" hangingPunct="1"/>
              <a:t>5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 txBox="1">
            <a:spLocks noGrp="1"/>
          </p:cNvSpPr>
          <p:nvPr/>
        </p:nvSpPr>
        <p:spPr bwMode="auto">
          <a:xfrm>
            <a:off x="3846513" y="9426575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 anchor="b"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82DD044-1A75-4ECA-A66C-2F9955D12B36}" type="slidenum">
              <a:rPr lang="ru-RU" altLang="ru-RU" sz="1200">
                <a:latin typeface="Calibri" pitchFamily="34" charset="0"/>
              </a:rPr>
              <a:pPr algn="r" eaLnBrk="1" hangingPunct="1"/>
              <a:t>6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 txBox="1">
            <a:spLocks noGrp="1"/>
          </p:cNvSpPr>
          <p:nvPr/>
        </p:nvSpPr>
        <p:spPr bwMode="auto">
          <a:xfrm>
            <a:off x="3846513" y="9426575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 anchor="b"/>
          <a:lstStyle>
            <a:lvl1pPr defTabSz="917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854E40C-CAD7-4C0E-B7F0-A647BCBE0CE4}" type="slidenum">
              <a:rPr lang="ru-RU" altLang="ru-RU" sz="1200">
                <a:latin typeface="Calibri" pitchFamily="34" charset="0"/>
              </a:rPr>
              <a:pPr algn="r" eaLnBrk="1" hangingPunct="1"/>
              <a:t>7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C9078F5-2819-4673-984A-67EB88C7FDB5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64FC6-61C3-47DA-BFC9-65C29CF93BA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77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64FC6-61C3-47DA-BFC9-65C29CF93BA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677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8EA7C-BB84-43DA-B1E8-6409995FAB3B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8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91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22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71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07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19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8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8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2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19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07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2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7B549-E545-4CDF-9E49-EE877D7CB08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781F-2C7A-438C-95AF-69E023279A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1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psearch&amp;text=%D1%82%D0%B5%D1%81%D1%82%D1%8B&amp;img_url=http://iqa.com.ua/system/files/images/checklist.jpg&amp;pos=8&amp;rpt=simage&amp;lr=21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emo.etp-micex.ru/" TargetMode="External"/><Relationship Id="rId4" Type="http://schemas.openxmlformats.org/officeDocument/2006/relationships/hyperlink" Target="http://soft.cartr.ru/courses/zakazchik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mailto:Evgeniy.Ellinskiy@moex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images.yandex.ru/yandsearch?source=psearch&amp;img_url=http://thumb1.shutterstock.com/thumb_small/286057/286057,1244099482,7/stock-photo-words-contact-us-isolated-on-white-background-31456597.jpg&amp;uinfo=sw-1263-sh-908-fw-1038-fh-598-pd-1&amp;p=142&amp;text=%D0%B1%D0%B8%D1%80%D0%B6%D0%B5%D0%B2%D1%8B%D0%B5%20%D0%B8%D0%BD%D1%84%D0%BE%D1%80%D0%BC%D0%B0%D1%86%D0%B8%D0%BE%D0%BD%D0%BD%D1%8B%D0%B5%20%D1%82%D0%B5%D1%85%D0%BD%D0%BE%D0%BB%D0%BE%D0%B3%D0%B8%D0%B8&amp;pos=4266&amp;lr=213&amp;rpt=simage" TargetMode="External"/><Relationship Id="rId4" Type="http://schemas.openxmlformats.org/officeDocument/2006/relationships/hyperlink" Target="mailto:etp-support@micex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Project\ETP\2013\07\r-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r="7071" b="26671"/>
          <a:stretch/>
        </p:blipFill>
        <p:spPr bwMode="auto">
          <a:xfrm>
            <a:off x="200025" y="265559"/>
            <a:ext cx="4457700" cy="633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254" y="65939"/>
            <a:ext cx="3591458" cy="842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887801" y="2708920"/>
            <a:ext cx="38606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ru-RU" sz="2000" b="1" dirty="0" smtClean="0">
                <a:solidFill>
                  <a:srgbClr val="1F497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работы на ЭТП ММВБ в условиях контрактной системы</a:t>
            </a:r>
            <a:endParaRPr kumimoji="1" lang="ru-RU" sz="2000" b="1" dirty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kumimoji="1" lang="ru-RU" sz="2000" b="1" dirty="0" smtClean="0">
              <a:solidFill>
                <a:srgbClr val="1F497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87801" y="6135687"/>
            <a:ext cx="38606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>
                <a:solidFill>
                  <a:srgbClr val="C00000"/>
                </a:solidFill>
              </a:rPr>
              <a:t>г.Грозный</a:t>
            </a:r>
            <a:endParaRPr lang="ru-RU" sz="1200" dirty="0">
              <a:solidFill>
                <a:srgbClr val="C00000"/>
              </a:solidFill>
            </a:endParaRPr>
          </a:p>
          <a:p>
            <a:pPr algn="ctr"/>
            <a:r>
              <a:rPr lang="ru-RU" sz="1200" dirty="0" smtClean="0">
                <a:solidFill>
                  <a:srgbClr val="C00000"/>
                </a:solidFill>
              </a:rPr>
              <a:t>23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 smtClean="0">
                <a:solidFill>
                  <a:srgbClr val="C00000"/>
                </a:solidFill>
              </a:rPr>
              <a:t>октября </a:t>
            </a:r>
            <a:r>
              <a:rPr lang="ru-RU" sz="1200" dirty="0">
                <a:solidFill>
                  <a:srgbClr val="C00000"/>
                </a:solidFill>
              </a:rPr>
              <a:t>2013г</a:t>
            </a:r>
            <a:r>
              <a:rPr lang="ru-RU" sz="1200" dirty="0" smtClean="0">
                <a:solidFill>
                  <a:srgbClr val="C00000"/>
                </a:solidFill>
              </a:rPr>
              <a:t>.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2646" y="4653136"/>
            <a:ext cx="40324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Республиканский практический</a:t>
            </a:r>
            <a:b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семинар-совещание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«КОНТРАКТНАЯ СИСТЕМА В СФЕРЕ ЗАКУПОК. </a:t>
            </a:r>
            <a:b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44-ФЗ: ОТ ПРОЕКТА ДО ВОПЛОЩЕНИЯ»</a:t>
            </a:r>
            <a:endParaRPr kumimoji="1" lang="ru-RU" sz="1200" dirty="0">
              <a:solidFill>
                <a:srgbClr val="1F497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8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1094928" y="1772816"/>
            <a:ext cx="7632848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2000" kern="0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работы в рамках Контрактной системы ЭТП ММВБ в 2013 году реализует следующие новые возможности для заказчиков:</a:t>
            </a:r>
          </a:p>
          <a:p>
            <a:pPr marL="0" indent="0">
              <a:buFontTx/>
              <a:buNone/>
            </a:pPr>
            <a:endParaRPr lang="ru-RU" sz="1700" kern="0" dirty="0" smtClean="0">
              <a:solidFill>
                <a:srgbClr val="00235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700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Автоматизация всех видов закупочных процедур:</a:t>
            </a:r>
          </a:p>
          <a:p>
            <a:pPr marL="0" indent="0">
              <a:spcBef>
                <a:spcPts val="0"/>
              </a:spcBef>
              <a:buNone/>
            </a:pPr>
            <a:endParaRPr lang="ru-RU" sz="1700" dirty="0" smtClean="0">
              <a:solidFill>
                <a:srgbClr val="00235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700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открытый конкурс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700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открытый аукцион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700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запрос предложений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700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запрос котировок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700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закупки у единственного поставщика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700" dirty="0" smtClean="0">
              <a:solidFill>
                <a:srgbClr val="00235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700" kern="0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Развитие интеграции с ООС (единой информационной системой)</a:t>
            </a:r>
          </a:p>
          <a:p>
            <a:pPr marL="0" indent="0">
              <a:buFontTx/>
              <a:buNone/>
            </a:pPr>
            <a:endParaRPr lang="ru-RU" sz="1700" kern="0" dirty="0">
              <a:solidFill>
                <a:srgbClr val="00235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717032"/>
            <a:ext cx="1908175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01483" y="1096288"/>
            <a:ext cx="7646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работы в условиях контрактной системы</a:t>
            </a:r>
            <a:endParaRPr lang="ru-RU" sz="2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ru-RU" sz="18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Новый функционал ЭТП ММВБ</a:t>
            </a:r>
            <a:endParaRPr lang="ru-RU" sz="18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58597"/>
            <a:ext cx="1913981" cy="449327"/>
          </a:xfrm>
          <a:prstGeom prst="rect">
            <a:avLst/>
          </a:prstGeom>
        </p:spPr>
      </p:pic>
      <p:sp>
        <p:nvSpPr>
          <p:cNvPr id="13" name="Номер слайда 4"/>
          <p:cNvSpPr txBox="1">
            <a:spLocks noGrp="1"/>
          </p:cNvSpPr>
          <p:nvPr/>
        </p:nvSpPr>
        <p:spPr>
          <a:xfrm>
            <a:off x="6901139" y="638132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5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961256" y="733115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endParaRPr lang="ru-RU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9906" y="2427649"/>
            <a:ext cx="185057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35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Ноябрь 2013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235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235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235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35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Декабрь 2013</a:t>
            </a:r>
            <a:r>
              <a:rPr lang="ru-RU" b="1" kern="0" dirty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kern="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79114" y="2283633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Открытый </a:t>
            </a:r>
            <a:r>
              <a:rPr lang="ru-RU" dirty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одноэтапный конкурс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Открытый двухэтапный конкурс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Конкурс с ограниченным участием</a:t>
            </a:r>
          </a:p>
          <a:p>
            <a:pPr fontAlgn="base">
              <a:spcBef>
                <a:spcPts val="3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Запрос котировок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dirty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Запрос предложений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87624" y="5375334"/>
            <a:ext cx="1778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35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января  2014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67999" y="5366042"/>
            <a:ext cx="4153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dirty="0" smtClean="0">
                <a:solidFill>
                  <a:srgbClr val="00235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Аукцион (новый алгоритм работы)</a:t>
            </a:r>
            <a:endParaRPr lang="ru-RU" dirty="0">
              <a:solidFill>
                <a:srgbClr val="00235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2648" y="1631499"/>
            <a:ext cx="76215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ru-RU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рамках подготовки к вступлению в силу Федерального закона №44-ФЗ будут внедрены формы проведения закупок:</a:t>
            </a:r>
          </a:p>
        </p:txBody>
      </p:sp>
      <p:sp>
        <p:nvSpPr>
          <p:cNvPr id="14" name="Прямоугольник 13"/>
          <p:cNvSpPr/>
          <p:nvPr/>
        </p:nvSpPr>
        <p:spPr>
          <a:xfrm rot="19319284">
            <a:off x="6762588" y="3088907"/>
            <a:ext cx="158569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*</a:t>
            </a:r>
            <a:r>
              <a:rPr lang="ru-RU" sz="1100" i="1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В тестовом режиме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 descr="http://im2-tub-ru.yandex.net/i?id=66467878-40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596336" y="2471068"/>
            <a:ext cx="731605" cy="54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187624" y="4727843"/>
            <a:ext cx="74775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ru-RU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Аналогичные процедуры будут доступны для заказчиков в 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рамках </a:t>
            </a:r>
            <a:r>
              <a:rPr lang="ru-RU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Федерального </a:t>
            </a:r>
            <a:r>
              <a:rPr lang="ru-RU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закона </a:t>
            </a:r>
            <a:r>
              <a:rPr lang="ru-RU" sz="16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№223-ФЗ</a:t>
            </a:r>
            <a:endParaRPr lang="ru-RU" sz="16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ru-RU" sz="18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План вывода новых продуктов в 2013 году</a:t>
            </a:r>
            <a:endParaRPr lang="ru-RU" sz="18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58597"/>
            <a:ext cx="1913981" cy="449327"/>
          </a:xfrm>
          <a:prstGeom prst="rect">
            <a:avLst/>
          </a:prstGeom>
        </p:spPr>
      </p:pic>
      <p:sp>
        <p:nvSpPr>
          <p:cNvPr id="15" name="Номер слайда 4"/>
          <p:cNvSpPr txBox="1">
            <a:spLocks noGrp="1"/>
          </p:cNvSpPr>
          <p:nvPr/>
        </p:nvSpPr>
        <p:spPr>
          <a:xfrm>
            <a:off x="6901139" y="638132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4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961256" y="733115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base">
              <a:spcAft>
                <a:spcPct val="0"/>
              </a:spcAft>
            </a:pPr>
            <a:endParaRPr lang="ru-RU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ru-RU" sz="18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Особенности работы ЭТП ММВБ после 1 января 2014г.</a:t>
            </a:r>
            <a:endParaRPr lang="ru-RU" sz="18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75248" y="457125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01.01.2014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355976" y="1145792"/>
            <a:ext cx="0" cy="314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трелка вправо 10"/>
          <p:cNvSpPr/>
          <p:nvPr/>
        </p:nvSpPr>
        <p:spPr>
          <a:xfrm>
            <a:off x="3825366" y="1145792"/>
            <a:ext cx="4203017" cy="158417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в рамках 94-ФЗ</a:t>
            </a:r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644008" y="3140968"/>
            <a:ext cx="3384376" cy="158417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работа в рамках 44-ФЗ</a:t>
            </a:r>
            <a:endParaRPr lang="ru-RU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280735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Размещение извещения на официальном сайте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Прямая со стрелкой 18"/>
          <p:cNvCxnSpPr>
            <a:stCxn id="13" idx="3"/>
          </p:cNvCxnSpPr>
          <p:nvPr/>
        </p:nvCxnSpPr>
        <p:spPr>
          <a:xfrm flipV="1">
            <a:off x="3059832" y="2420888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3" idx="3"/>
          </p:cNvCxnSpPr>
          <p:nvPr/>
        </p:nvCxnSpPr>
        <p:spPr>
          <a:xfrm>
            <a:off x="3059832" y="3068960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61256" y="4879032"/>
            <a:ext cx="7211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Фактически после 1 января 2014г. на ЭТП ММВБ будут функционировать две электронные площадки: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 рамках 94-ФЗ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 рамках 44-ФЗ. </a:t>
            </a:r>
            <a:endParaRPr lang="ru-RU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58597"/>
            <a:ext cx="1913981" cy="449327"/>
          </a:xfrm>
          <a:prstGeom prst="rect">
            <a:avLst/>
          </a:prstGeom>
        </p:spPr>
      </p:pic>
      <p:sp>
        <p:nvSpPr>
          <p:cNvPr id="30" name="Номер слайда 4"/>
          <p:cNvSpPr txBox="1">
            <a:spLocks noGrp="1"/>
          </p:cNvSpPr>
          <p:nvPr/>
        </p:nvSpPr>
        <p:spPr>
          <a:xfrm>
            <a:off x="6901139" y="638132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 bwMode="auto">
          <a:xfrm>
            <a:off x="655474" y="1052736"/>
            <a:ext cx="770485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FontTx/>
              <a:buNone/>
            </a:pPr>
            <a:endParaRPr lang="ru-RU" sz="1600" b="1" kern="0" dirty="0" smtClean="0">
              <a:solidFill>
                <a:srgbClr val="00235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Реестр аккредитованных участников – сокращен список документов и сведений, размещаемых в открытой части.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16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Изменение сроков по ОАЭФ.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Изменение границы перехода аукциона на повышение (0,5 % от начальной цены).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случае уклонения победителя, участник, занявший второе место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вправе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заключить контракт, а так же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вправе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отказаться от заключения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контракта (п.15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ст.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70).</a:t>
            </a:r>
          </a:p>
          <a:p>
            <a:pPr lvl="0" algn="just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случае признания аукциона несостоявшимся по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причине того,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что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ни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один участник не подал ценовые предложения, в течение 1 часа оператор направляет вторые части заявок на </a:t>
            </a: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рассмотрение. Контракт может быть заключен.</a:t>
            </a:r>
            <a:endParaRPr lang="ru-RU" sz="1600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600" kern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87763" y="411927"/>
            <a:ext cx="6213376" cy="473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ru-RU" sz="18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изменения ОАЭФ </a:t>
            </a:r>
            <a:r>
              <a:rPr lang="ru-RU" sz="18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</a:t>
            </a:r>
            <a:r>
              <a:rPr lang="ru-RU" sz="18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44-ФЗ</a:t>
            </a:r>
            <a:endParaRPr lang="ru-RU" sz="18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58597"/>
            <a:ext cx="1913981" cy="449327"/>
          </a:xfrm>
          <a:prstGeom prst="rect">
            <a:avLst/>
          </a:prstGeom>
        </p:spPr>
      </p:pic>
      <p:sp>
        <p:nvSpPr>
          <p:cNvPr id="11" name="Номер слайда 4"/>
          <p:cNvSpPr txBox="1">
            <a:spLocks noGrp="1"/>
          </p:cNvSpPr>
          <p:nvPr/>
        </p:nvSpPr>
        <p:spPr>
          <a:xfrm>
            <a:off x="6901139" y="638132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6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611560" y="297324"/>
            <a:ext cx="5184576" cy="593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ru-RU" sz="18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Изменение сроков ОАЭФ </a:t>
            </a:r>
            <a:r>
              <a:rPr lang="ru-RU" sz="18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</a:t>
            </a:r>
            <a:r>
              <a:rPr lang="ru-RU" sz="18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44-ФЗ</a:t>
            </a:r>
            <a:endParaRPr lang="ru-RU" sz="18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72288"/>
              </p:ext>
            </p:extLst>
          </p:nvPr>
        </p:nvGraphicFramePr>
        <p:xfrm>
          <a:off x="755576" y="1484784"/>
          <a:ext cx="7696335" cy="401360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592288"/>
                <a:gridCol w="1296144"/>
                <a:gridCol w="1296144"/>
                <a:gridCol w="1296144"/>
                <a:gridCol w="1215615"/>
              </a:tblGrid>
              <a:tr h="48605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 аукциона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94-ФЗ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44-ФЗ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605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≤ 3 </a:t>
                      </a:r>
                      <a:r>
                        <a:rPr lang="ru-RU" sz="1200" dirty="0" err="1" smtClean="0"/>
                        <a:t>млн.руб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&gt; </a:t>
                      </a:r>
                      <a:r>
                        <a:rPr lang="ru-RU" sz="1600" dirty="0" smtClean="0"/>
                        <a:t>3 </a:t>
                      </a:r>
                      <a:r>
                        <a:rPr lang="ru-RU" sz="1200" dirty="0" err="1" smtClean="0"/>
                        <a:t>млн.руб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≤ 3 </a:t>
                      </a:r>
                      <a:r>
                        <a:rPr lang="ru-RU" sz="1200" dirty="0" err="1" smtClean="0"/>
                        <a:t>млн.руб</a:t>
                      </a:r>
                      <a:r>
                        <a:rPr lang="ru-RU" sz="1200" dirty="0" smtClean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&gt; </a:t>
                      </a:r>
                      <a:r>
                        <a:rPr lang="ru-RU" sz="1600" dirty="0" smtClean="0"/>
                        <a:t>3 </a:t>
                      </a:r>
                      <a:r>
                        <a:rPr lang="ru-RU" sz="1200" dirty="0" err="1" smtClean="0"/>
                        <a:t>млн.руб</a:t>
                      </a:r>
                      <a:r>
                        <a:rPr lang="ru-RU" sz="1200" dirty="0" smtClean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Публикация извещения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≥ 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≥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≥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≥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Внесение изменений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≥ 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≥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≥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≥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Отмена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≥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≥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≥ 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≥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Рассмотрение 1-х частей заявок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≥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Проведение</a:t>
                      </a:r>
                      <a:r>
                        <a:rPr lang="ru-RU" sz="1600" baseline="0" dirty="0" smtClean="0"/>
                        <a:t> аукциона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Через</a:t>
                      </a:r>
                      <a:r>
                        <a:rPr lang="ru-RU" sz="1400" baseline="0" dirty="0" smtClean="0"/>
                        <a:t> 2 дня после даты окончания рассмотрения 1-х частей заявок (рабочий день)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Подведение итогов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≤ 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≤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≤ 3 рабочих дня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Номер слайда 4"/>
          <p:cNvSpPr txBox="1">
            <a:spLocks noGrp="1"/>
          </p:cNvSpPr>
          <p:nvPr/>
        </p:nvSpPr>
        <p:spPr>
          <a:xfrm>
            <a:off x="6901139" y="638132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58597"/>
            <a:ext cx="1913981" cy="44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6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67544" y="316150"/>
            <a:ext cx="5184576" cy="4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ru-RU" sz="18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проведения </a:t>
            </a:r>
            <a:r>
              <a:rPr lang="ru-RU" sz="18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ОАЭФ по </a:t>
            </a:r>
            <a:r>
              <a:rPr lang="ru-RU" sz="18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44-ФЗ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79" y="1189745"/>
            <a:ext cx="7920880" cy="20162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38" y="3952025"/>
            <a:ext cx="7920880" cy="2171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2238" y="758858"/>
            <a:ext cx="5183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spc="-50" dirty="0" smtClean="0">
                <a:solidFill>
                  <a:srgbClr val="002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Начальная цена ≤ 3 </a:t>
            </a:r>
            <a:r>
              <a:rPr lang="ru-RU" sz="2200" spc="-50" dirty="0" err="1" smtClean="0">
                <a:solidFill>
                  <a:srgbClr val="002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млн.руб</a:t>
            </a:r>
            <a:r>
              <a:rPr lang="ru-RU" sz="2200" spc="-50" dirty="0" smtClean="0">
                <a:solidFill>
                  <a:srgbClr val="002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endParaRPr lang="ru-RU" sz="2200" spc="-50" dirty="0">
              <a:solidFill>
                <a:srgbClr val="0023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238" y="3521138"/>
            <a:ext cx="51832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spc="-50" dirty="0" smtClean="0">
                <a:solidFill>
                  <a:srgbClr val="002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Начальная цена </a:t>
            </a:r>
            <a:r>
              <a:rPr lang="en-US" sz="2200" spc="-50" dirty="0" smtClean="0">
                <a:solidFill>
                  <a:srgbClr val="002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&gt;</a:t>
            </a:r>
            <a:r>
              <a:rPr lang="ru-RU" sz="2200" spc="-50" dirty="0" smtClean="0">
                <a:solidFill>
                  <a:srgbClr val="002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3 </a:t>
            </a:r>
            <a:r>
              <a:rPr lang="ru-RU" sz="2200" spc="-50" dirty="0" err="1" smtClean="0">
                <a:solidFill>
                  <a:srgbClr val="002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млн.руб</a:t>
            </a:r>
            <a:r>
              <a:rPr lang="ru-RU" sz="2200" spc="-50" dirty="0" smtClean="0">
                <a:solidFill>
                  <a:srgbClr val="00235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 </a:t>
            </a:r>
            <a:endParaRPr lang="ru-RU" sz="2200" spc="-50" dirty="0">
              <a:solidFill>
                <a:srgbClr val="00235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Номер слайда 4"/>
          <p:cNvSpPr txBox="1">
            <a:spLocks noGrp="1"/>
          </p:cNvSpPr>
          <p:nvPr/>
        </p:nvSpPr>
        <p:spPr>
          <a:xfrm>
            <a:off x="6901139" y="6519857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97126"/>
            <a:ext cx="1913981" cy="44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19316" y="4378813"/>
            <a:ext cx="1617181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1200" b="1" dirty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Обращение </a:t>
            </a:r>
            <a:r>
              <a:rPr lang="ru-RU" sz="1200" b="1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  <a:endParaRPr lang="es-ES_tradnl" sz="1200" b="1" dirty="0">
              <a:solidFill>
                <a:srgbClr val="00235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электронной почте</a:t>
            </a:r>
            <a:endParaRPr lang="es-ES_tradnl" sz="1200" b="1" dirty="0">
              <a:solidFill>
                <a:srgbClr val="00235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18"/>
          <p:cNvSpPr txBox="1"/>
          <p:nvPr/>
        </p:nvSpPr>
        <p:spPr>
          <a:xfrm>
            <a:off x="7380313" y="3174877"/>
            <a:ext cx="1656185" cy="74983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Телефонный </a:t>
            </a:r>
            <a:r>
              <a:rPr lang="ru-RU" sz="1200" b="1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звонок </a:t>
            </a:r>
          </a:p>
          <a:p>
            <a:pPr algn="ctr"/>
            <a:r>
              <a:rPr lang="ru-RU" sz="1200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8 800 100 25 40*</a:t>
            </a:r>
            <a:endParaRPr lang="ru-RU" sz="1200" dirty="0">
              <a:solidFill>
                <a:srgbClr val="00235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22"/>
          <p:cNvSpPr txBox="1"/>
          <p:nvPr/>
        </p:nvSpPr>
        <p:spPr>
          <a:xfrm>
            <a:off x="954406" y="4437113"/>
            <a:ext cx="1672003" cy="98107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Обращение через</a:t>
            </a:r>
            <a:endParaRPr lang="es-ES_tradnl" sz="1200" b="1" dirty="0">
              <a:solidFill>
                <a:srgbClr val="00235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функционал</a:t>
            </a:r>
            <a:r>
              <a:rPr lang="es-ES_tradnl" sz="1200" b="1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ЭТП </a:t>
            </a:r>
            <a:r>
              <a:rPr lang="ru-RU" sz="1200" dirty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ММВБ </a:t>
            </a:r>
            <a:r>
              <a:rPr lang="ru-RU" sz="1200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1200" dirty="0" err="1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Госзакупки</a:t>
            </a:r>
            <a:r>
              <a:rPr lang="ru-RU" sz="1200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endParaRPr lang="ru-RU" sz="1200" dirty="0">
              <a:solidFill>
                <a:srgbClr val="00235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5027" y="3335785"/>
            <a:ext cx="18013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Обращение </a:t>
            </a:r>
            <a:r>
              <a:rPr lang="ru-RU" sz="1200" b="1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  <a:endParaRPr lang="es-ES_tradnl" sz="1200" b="1" dirty="0">
              <a:solidFill>
                <a:srgbClr val="00235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электронной почте</a:t>
            </a:r>
            <a:endParaRPr lang="es-ES_tradnl" sz="1200" b="1" dirty="0">
              <a:solidFill>
                <a:srgbClr val="00235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1200" dirty="0" err="1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info@support</a:t>
            </a:r>
            <a:r>
              <a:rPr lang="en-US" sz="1200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en-US" sz="1200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etp-micex.ru</a:t>
            </a:r>
            <a:endParaRPr lang="ru-RU" sz="1200" dirty="0">
              <a:solidFill>
                <a:srgbClr val="00235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18"/>
          <p:cNvSpPr txBox="1"/>
          <p:nvPr/>
        </p:nvSpPr>
        <p:spPr>
          <a:xfrm>
            <a:off x="943643" y="2628405"/>
            <a:ext cx="1657367" cy="58905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Телефонный </a:t>
            </a:r>
            <a:r>
              <a:rPr lang="ru-RU" sz="1200" b="1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звонок </a:t>
            </a:r>
          </a:p>
          <a:p>
            <a:pPr algn="ctr"/>
            <a:r>
              <a:rPr lang="ru-RU" sz="1200" dirty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8 800 100 25 </a:t>
            </a:r>
            <a:r>
              <a:rPr lang="ru-RU" sz="1200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</a:t>
            </a:r>
            <a:r>
              <a:rPr lang="ru-RU" sz="1200" b="1" dirty="0" smtClean="0">
                <a:solidFill>
                  <a:srgbClr val="00235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endParaRPr lang="ru-RU" sz="1200" b="1" dirty="0">
              <a:solidFill>
                <a:srgbClr val="00235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25227" y="2482701"/>
            <a:ext cx="1189847" cy="2880319"/>
          </a:xfrm>
          <a:prstGeom prst="roundRect">
            <a:avLst/>
          </a:prstGeom>
          <a:solidFill>
            <a:srgbClr val="00235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Call-</a:t>
            </a:r>
            <a:r>
              <a:rPr lang="en-US" sz="1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centre</a:t>
            </a: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84908" y="2492897"/>
            <a:ext cx="1303452" cy="2880000"/>
          </a:xfrm>
          <a:prstGeom prst="roundRect">
            <a:avLst/>
          </a:prstGeom>
          <a:solidFill>
            <a:srgbClr val="00235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Региональ-ные</a:t>
            </a:r>
            <a:r>
              <a:rPr lang="ru-RU" sz="1400" b="1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 baseline="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менедже-ры</a:t>
            </a:r>
            <a:endParaRPr lang="ru-RU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13563" y="2482701"/>
            <a:ext cx="1368000" cy="28800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Служба поддержки      2 уровень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007142" y="2816931"/>
            <a:ext cx="1548000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486589" y="3548307"/>
            <a:ext cx="1548000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486589" y="4578004"/>
            <a:ext cx="1548000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1"/>
          <p:cNvSpPr txBox="1"/>
          <p:nvPr/>
        </p:nvSpPr>
        <p:spPr>
          <a:xfrm>
            <a:off x="7060283" y="1709811"/>
            <a:ext cx="1995264" cy="100811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Заказчики и уполномоченные органы</a:t>
            </a:r>
          </a:p>
        </p:txBody>
      </p:sp>
      <p:sp>
        <p:nvSpPr>
          <p:cNvPr id="15" name="TextBox 12"/>
          <p:cNvSpPr txBox="1"/>
          <p:nvPr/>
        </p:nvSpPr>
        <p:spPr>
          <a:xfrm>
            <a:off x="1030385" y="1700809"/>
            <a:ext cx="1533128" cy="10891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Участники размещения заказа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3838810" y="3803184"/>
            <a:ext cx="468000" cy="713651"/>
          </a:xfrm>
          <a:prstGeom prst="rightArrow">
            <a:avLst/>
          </a:prstGeom>
          <a:gradFill flip="none" rotWithShape="1">
            <a:gsLst>
              <a:gs pos="0">
                <a:srgbClr val="002351"/>
              </a:gs>
              <a:gs pos="55000">
                <a:schemeClr val="accent2">
                  <a:lumMod val="50000"/>
                </a:schemeClr>
              </a:gs>
              <a:gs pos="100000">
                <a:schemeClr val="accent2"/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687662" y="3782793"/>
            <a:ext cx="468000" cy="712848"/>
          </a:xfrm>
          <a:prstGeom prst="rightArrow">
            <a:avLst/>
          </a:prstGeom>
          <a:gradFill flip="none" rotWithShape="1">
            <a:gsLst>
              <a:gs pos="0">
                <a:srgbClr val="002351"/>
              </a:gs>
              <a:gs pos="55000">
                <a:schemeClr val="accent2">
                  <a:lumMod val="50000"/>
                </a:schemeClr>
              </a:gs>
              <a:gs pos="100000">
                <a:schemeClr val="accent2"/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2">
                <a:lumMod val="50000"/>
              </a:schemeClr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819" y="296478"/>
            <a:ext cx="6550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Двухуровневая поддержка</a:t>
            </a:r>
            <a:endParaRPr lang="ru-RU" sz="16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009866" y="3776747"/>
            <a:ext cx="1548000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014058" y="4807756"/>
            <a:ext cx="1548000" cy="0"/>
          </a:xfrm>
          <a:prstGeom prst="straightConnector1">
            <a:avLst/>
          </a:prstGeom>
          <a:ln w="19050">
            <a:solidFill>
              <a:schemeClr val="accent4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31840" y="5795973"/>
            <a:ext cx="46858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*звонки на федеральные номера бесплатны</a:t>
            </a:r>
            <a:endParaRPr lang="ru-RU" sz="1100" b="1" dirty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01525" y="6228021"/>
            <a:ext cx="385890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01525" y="6228021"/>
            <a:ext cx="385890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6281" y="491262"/>
            <a:ext cx="8170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Работа с обращениями Заказчиков</a:t>
            </a:r>
            <a:endParaRPr lang="ru-RU" sz="16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1043609" y="1845980"/>
            <a:ext cx="85328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351"/>
                </a:solidFill>
              </a:rPr>
              <a:t>помощь в исполнении предписаний </a:t>
            </a:r>
            <a:r>
              <a:rPr lang="ru-RU" sz="2000" dirty="0">
                <a:solidFill>
                  <a:srgbClr val="002351"/>
                </a:solidFill>
              </a:rPr>
              <a:t>У</a:t>
            </a:r>
            <a:r>
              <a:rPr lang="ru-RU" sz="2000" dirty="0" smtClean="0">
                <a:solidFill>
                  <a:srgbClr val="002351"/>
                </a:solidFill>
                <a:latin typeface="+mn-lt"/>
              </a:rPr>
              <a:t>ФАС,</a:t>
            </a:r>
            <a:endParaRPr lang="ru-RU" sz="2000" dirty="0">
              <a:solidFill>
                <a:srgbClr val="002351"/>
              </a:solidFill>
              <a:latin typeface="+mn-lt"/>
            </a:endParaRP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351"/>
                </a:solidFill>
                <a:latin typeface="+mn-lt"/>
              </a:rPr>
              <a:t>ускоренная аккредитация УРЗ,</a:t>
            </a:r>
            <a:endParaRPr lang="ru-RU" sz="2000" dirty="0">
              <a:solidFill>
                <a:srgbClr val="002351"/>
              </a:solidFill>
              <a:latin typeface="+mn-lt"/>
            </a:endParaRP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351"/>
                </a:solidFill>
                <a:latin typeface="+mn-lt"/>
              </a:rPr>
              <a:t>оперативное обновление остатков УРЗ/вывод средств,</a:t>
            </a:r>
            <a:endParaRPr lang="ru-RU" sz="2000" dirty="0">
              <a:solidFill>
                <a:srgbClr val="002351"/>
              </a:solidFill>
              <a:latin typeface="+mn-lt"/>
            </a:endParaRP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rgbClr val="002351"/>
                </a:solidFill>
              </a:rPr>
              <a:t>п</a:t>
            </a:r>
            <a:r>
              <a:rPr lang="ru-RU" sz="2000" dirty="0" smtClean="0">
                <a:solidFill>
                  <a:srgbClr val="002351"/>
                </a:solidFill>
                <a:latin typeface="+mn-lt"/>
              </a:rPr>
              <a:t>омощь при нарушении регламентированных сроков,</a:t>
            </a: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351"/>
                </a:solidFill>
                <a:latin typeface="+mn-lt"/>
              </a:rPr>
              <a:t>участие в заседаниях УФАС,</a:t>
            </a: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351"/>
                </a:solidFill>
                <a:latin typeface="+mn-lt"/>
              </a:rPr>
              <a:t>юридическое консультирование,</a:t>
            </a: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>
                <a:solidFill>
                  <a:srgbClr val="002351"/>
                </a:solidFill>
              </a:rPr>
              <a:t>о</a:t>
            </a:r>
            <a:r>
              <a:rPr lang="ru-RU" sz="2000" dirty="0" smtClean="0">
                <a:solidFill>
                  <a:srgbClr val="002351"/>
                </a:solidFill>
                <a:latin typeface="+mn-lt"/>
              </a:rPr>
              <a:t>бучение,</a:t>
            </a:r>
          </a:p>
          <a:p>
            <a:pPr marL="285750" indent="-28575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351"/>
                </a:solidFill>
                <a:latin typeface="+mn-lt"/>
              </a:rPr>
              <a:t>и т.д.</a:t>
            </a:r>
            <a:endParaRPr lang="ru-RU" sz="2000" dirty="0">
              <a:solidFill>
                <a:srgbClr val="00235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76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30"/>
          <a:stretch/>
        </p:blipFill>
        <p:spPr bwMode="auto">
          <a:xfrm>
            <a:off x="4499992" y="1271355"/>
            <a:ext cx="4176464" cy="2822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52936"/>
            <a:ext cx="4248472" cy="3398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572000" y="4897963"/>
            <a:ext cx="417646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/>
            <a:r>
              <a:rPr lang="ru-RU" dirty="0">
                <a:solidFill>
                  <a:srgbClr val="002351"/>
                </a:solidFill>
              </a:rPr>
              <a:t>Интерактивный обучающий </a:t>
            </a:r>
            <a:r>
              <a:rPr lang="ru-RU" dirty="0" smtClean="0">
                <a:solidFill>
                  <a:srgbClr val="002351"/>
                </a:solidFill>
              </a:rPr>
              <a:t>комплекс </a:t>
            </a: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://soft.cartr.ru/courses/zakazchik/</a:t>
            </a:r>
            <a:r>
              <a:rPr lang="ru-RU" sz="2000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1196752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000" dirty="0">
                <a:solidFill>
                  <a:srgbClr val="002351"/>
                </a:solidFill>
              </a:rPr>
              <a:t>Учебная версия </a:t>
            </a:r>
            <a:r>
              <a:rPr lang="ru-RU" sz="2000" dirty="0" smtClean="0">
                <a:solidFill>
                  <a:srgbClr val="002351"/>
                </a:solidFill>
              </a:rPr>
              <a:t>площадки </a:t>
            </a:r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://demo.etp-micex.ru/</a:t>
            </a:r>
            <a:endParaRPr lang="ru-RU" sz="20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67544" y="332656"/>
            <a:ext cx="4608512" cy="593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ru-RU" sz="16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Полезные ссылки</a:t>
            </a:r>
            <a:endParaRPr lang="ru-RU" sz="16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611560" y="490662"/>
            <a:ext cx="807524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КОНТАКТЫ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48025"/>
            <a:ext cx="1913981" cy="44932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436096" y="4204826"/>
            <a:ext cx="30963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ЭТП ММВБ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400" u="sng" dirty="0">
                <a:solidFill>
                  <a:srgbClr val="005E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www.etp-micex.ru</a:t>
            </a:r>
            <a:r>
              <a:rPr lang="ru-RU" sz="1400" u="sng" dirty="0">
                <a:solidFill>
                  <a:srgbClr val="005E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400" u="sng" dirty="0">
              <a:solidFill>
                <a:srgbClr val="005E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  <a:sym typeface="Wingdings"/>
            </a:endParaRPr>
          </a:p>
          <a:p>
            <a:pPr lvl="0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8-800-100-25-40</a:t>
            </a:r>
            <a:b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+7 (495) 785-05-45 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lang="en-US" sz="1400" u="sng" dirty="0" smtClean="0">
                <a:solidFill>
                  <a:srgbClr val="005EB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etp-support@micex.com</a:t>
            </a:r>
            <a:endParaRPr lang="ru-RU" sz="1400" u="sng" dirty="0" smtClean="0">
              <a:solidFill>
                <a:srgbClr val="005E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" name="Picture 22" descr="http://im6-tub-ru.yandex.net/i?id=11967100-44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762267"/>
            <a:ext cx="1152128" cy="77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1560" y="1412776"/>
            <a:ext cx="566846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ru-RU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ЭЛЛИНСКИЙ ЕВГЕНИЙ ВАДИМОВИЧ </a:t>
            </a:r>
          </a:p>
          <a:p>
            <a:pPr lvl="0"/>
            <a:endParaRPr kumimoji="1" lang="ru-RU" sz="12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kumimoji="1" lang="ru-RU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Генеральный директор ЗАО «ММВБ-ИТ»</a:t>
            </a:r>
          </a:p>
          <a:p>
            <a:pPr lvl="0"/>
            <a:endParaRPr kumimoji="1" lang="ru-RU" sz="16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r>
              <a:rPr kumimoji="1" lang="ru-RU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Комитета по информационно-</a:t>
            </a:r>
          </a:p>
          <a:p>
            <a:pPr lvl="0"/>
            <a:r>
              <a:rPr kumimoji="1" lang="ru-RU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технологическим сервисам Национальной Ассоциации Институтов Закупок (НАИЗ)</a:t>
            </a:r>
          </a:p>
          <a:p>
            <a:pPr lvl="0"/>
            <a:r>
              <a:rPr kumimoji="1" lang="ru-RU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/>
            <a:r>
              <a:rPr kumimoji="1" lang="ru-RU" sz="1600" b="1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раб.тел</a:t>
            </a:r>
            <a:r>
              <a:rPr kumimoji="1" lang="ru-RU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+7 495 232 11 65</a:t>
            </a:r>
          </a:p>
          <a:p>
            <a:pPr lvl="0"/>
            <a:r>
              <a:rPr kumimoji="1" lang="ru-RU" sz="1600" b="1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моб.тел</a:t>
            </a:r>
            <a:r>
              <a:rPr kumimoji="1" lang="ru-RU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+7 903 798 33 97</a:t>
            </a:r>
          </a:p>
          <a:p>
            <a:pPr lvl="0"/>
            <a:r>
              <a:rPr kumimoji="1" lang="ru-RU" sz="1600" b="1" dirty="0" err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эл.почта</a:t>
            </a:r>
            <a:r>
              <a:rPr kumimoji="1" lang="ru-RU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1" lang="en-US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7"/>
              </a:rPr>
              <a:t>Evgeniy.Ellinskiy@moex.com</a:t>
            </a:r>
            <a:endParaRPr kumimoji="1" lang="en-US" sz="16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kumimoji="1" lang="ru-RU" sz="16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kumimoji="1" lang="ru-RU" sz="16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/>
            <a:endParaRPr kumimoji="1" lang="ru-RU" sz="16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539552" y="188640"/>
            <a:ext cx="5112568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14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ЗАО </a:t>
            </a:r>
            <a:r>
              <a:rPr lang="ru-RU" sz="14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«ММВБ – Информационные технологии»</a:t>
            </a:r>
            <a:endParaRPr lang="ru-RU" sz="14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4871" y="1196752"/>
            <a:ext cx="756084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/>
              <a:t>ЗАО «ММВБ – Информационные технологии»:</a:t>
            </a:r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/>
              <a:t>входит в Группу Московская </a:t>
            </a:r>
            <a:r>
              <a:rPr lang="ru-RU" dirty="0" smtClean="0"/>
              <a:t>Биржа;</a:t>
            </a:r>
            <a:endParaRPr lang="ru-RU" dirty="0"/>
          </a:p>
          <a:p>
            <a:pPr marL="285750" lvl="0" indent="-285750">
              <a:spcBef>
                <a:spcPts val="600"/>
              </a:spcBef>
              <a:buFont typeface="Wingdings" pitchFamily="2" charset="2"/>
              <a:buChar char="ü"/>
            </a:pPr>
            <a:r>
              <a:rPr lang="ru-RU" dirty="0"/>
              <a:t>является оператором электронной площадки ЭТП ММВБ «Госзакупки», </a:t>
            </a:r>
            <a:r>
              <a:rPr lang="en-US" dirty="0"/>
              <a:t>www</a:t>
            </a:r>
            <a:r>
              <a:rPr lang="ru-RU" dirty="0"/>
              <a:t>.</a:t>
            </a:r>
            <a:r>
              <a:rPr lang="en-US" dirty="0" err="1"/>
              <a:t>etp</a:t>
            </a:r>
            <a:r>
              <a:rPr lang="ru-RU" dirty="0"/>
              <a:t>-</a:t>
            </a:r>
            <a:r>
              <a:rPr lang="en-US" dirty="0" err="1"/>
              <a:t>micex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,  для проведения </a:t>
            </a:r>
            <a:r>
              <a:rPr lang="ru-RU" dirty="0" smtClean="0"/>
              <a:t>закупок </a:t>
            </a:r>
            <a:r>
              <a:rPr lang="ru-RU" dirty="0"/>
              <a:t>в электронной форме </a:t>
            </a:r>
            <a:r>
              <a:rPr lang="ru-RU" dirty="0" smtClean="0"/>
              <a:t>в соответствии с: </a:t>
            </a:r>
            <a:endParaRPr lang="ru-RU" dirty="0" smtClean="0"/>
          </a:p>
          <a:p>
            <a:pPr lvl="0">
              <a:spcBef>
                <a:spcPts val="600"/>
              </a:spcBef>
            </a:pPr>
            <a:endParaRPr lang="ru-RU" dirty="0" smtClean="0"/>
          </a:p>
          <a:p>
            <a:pPr lvl="0"/>
            <a:r>
              <a:rPr lang="ru-RU" dirty="0"/>
              <a:t>	</a:t>
            </a:r>
            <a:r>
              <a:rPr lang="ru-RU" dirty="0" smtClean="0"/>
              <a:t>Федеральным законом </a:t>
            </a:r>
            <a:r>
              <a:rPr lang="ru-RU" dirty="0"/>
              <a:t>№</a:t>
            </a:r>
            <a:r>
              <a:rPr lang="ru-RU" dirty="0" smtClean="0"/>
              <a:t>94-ФЗ </a:t>
            </a:r>
          </a:p>
          <a:p>
            <a:pPr lvl="0"/>
            <a:r>
              <a:rPr lang="ru-RU" dirty="0"/>
              <a:t>	</a:t>
            </a:r>
            <a:r>
              <a:rPr lang="ru-RU" dirty="0" smtClean="0"/>
              <a:t>Федеральным </a:t>
            </a:r>
            <a:r>
              <a:rPr lang="ru-RU" dirty="0"/>
              <a:t>законом №</a:t>
            </a:r>
            <a:r>
              <a:rPr lang="ru-RU" dirty="0" smtClean="0"/>
              <a:t>223-ФЗ</a:t>
            </a:r>
          </a:p>
          <a:p>
            <a:r>
              <a:rPr lang="ru-RU" dirty="0" smtClean="0"/>
              <a:t>	</a:t>
            </a:r>
            <a:r>
              <a:rPr lang="ru-RU" dirty="0" smtClean="0"/>
              <a:t>Федеральным </a:t>
            </a:r>
            <a:r>
              <a:rPr lang="ru-RU" dirty="0"/>
              <a:t>законом №</a:t>
            </a:r>
            <a:r>
              <a:rPr lang="ru-RU" dirty="0" smtClean="0"/>
              <a:t>44-ФЗ</a:t>
            </a:r>
            <a:endParaRPr lang="ru-RU" dirty="0"/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На ЭТП ММВБ: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16952"/>
              </p:ext>
            </p:extLst>
          </p:nvPr>
        </p:nvGraphicFramePr>
        <p:xfrm>
          <a:off x="1236919" y="4725144"/>
          <a:ext cx="6696744" cy="1112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588043"/>
                <a:gridCol w="2108701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Зарегистрировано заказчиков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Более</a:t>
                      </a:r>
                      <a:r>
                        <a:rPr lang="ru-RU" b="0" baseline="0" dirty="0" smtClean="0"/>
                        <a:t> 252 тыс.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Зарегистрировано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Более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98 </a:t>
                      </a:r>
                      <a:r>
                        <a:rPr lang="ru-RU" baseline="0" dirty="0" smtClean="0"/>
                        <a:t>тыс.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снижения начальной цены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12, </a:t>
                      </a:r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371136"/>
            <a:ext cx="1584175" cy="371902"/>
          </a:xfrm>
          <a:prstGeom prst="rect">
            <a:avLst/>
          </a:prstGeom>
        </p:spPr>
      </p:pic>
      <p:sp>
        <p:nvSpPr>
          <p:cNvPr id="11" name="Номер слайда 4"/>
          <p:cNvSpPr txBox="1">
            <a:spLocks noGrp="1"/>
          </p:cNvSpPr>
          <p:nvPr/>
        </p:nvSpPr>
        <p:spPr>
          <a:xfrm>
            <a:off x="6876256" y="6329614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7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555698" y="800352"/>
            <a:ext cx="8245475" cy="527050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78436" y="1381377"/>
            <a:ext cx="2808287" cy="2044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Автоматический контроль  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информации о закупках   </a:t>
            </a:r>
          </a:p>
          <a:p>
            <a:pPr algn="ctr">
              <a:defRPr/>
            </a:pP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44736" y="1346452"/>
            <a:ext cx="2798762" cy="2044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35211" y="3541964"/>
            <a:ext cx="2808287" cy="215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8436" y="3541964"/>
            <a:ext cx="2808287" cy="2159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876256" y="6329614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584199" y="260648"/>
            <a:ext cx="85598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Место и роль ЕИС в рамках контрактной системы в сфере закупок</a:t>
            </a:r>
          </a:p>
        </p:txBody>
      </p:sp>
      <p:sp>
        <p:nvSpPr>
          <p:cNvPr id="8" name="Овал 7"/>
          <p:cNvSpPr/>
          <p:nvPr/>
        </p:nvSpPr>
        <p:spPr>
          <a:xfrm>
            <a:off x="3597348" y="2489452"/>
            <a:ext cx="1873250" cy="187166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ЕИС</a:t>
            </a:r>
          </a:p>
        </p:txBody>
      </p:sp>
      <p:sp>
        <p:nvSpPr>
          <p:cNvPr id="12299" name="TextBox 9"/>
          <p:cNvSpPr txBox="1">
            <a:spLocks noChangeArrowheads="1"/>
          </p:cNvSpPr>
          <p:nvPr/>
        </p:nvSpPr>
        <p:spPr bwMode="auto">
          <a:xfrm>
            <a:off x="4975546" y="4198182"/>
            <a:ext cx="23764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Подача заявок в форме электронного документа, вскрытие таких заявок в установленное время</a:t>
            </a:r>
          </a:p>
        </p:txBody>
      </p:sp>
      <p:sp>
        <p:nvSpPr>
          <p:cNvPr id="12300" name="Прямоугольник 10"/>
          <p:cNvSpPr>
            <a:spLocks noChangeArrowheads="1"/>
          </p:cNvSpPr>
          <p:nvPr/>
        </p:nvSpPr>
        <p:spPr bwMode="auto">
          <a:xfrm>
            <a:off x="1744735" y="1677902"/>
            <a:ext cx="25725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Формирование, обработка, хранение и предоставление данных (в том числе автоматизированное) участникам КС</a:t>
            </a:r>
          </a:p>
        </p:txBody>
      </p:sp>
      <p:sp>
        <p:nvSpPr>
          <p:cNvPr id="12301" name="Прямоугольник 11"/>
          <p:cNvSpPr>
            <a:spLocks noChangeArrowheads="1"/>
          </p:cNvSpPr>
          <p:nvPr/>
        </p:nvSpPr>
        <p:spPr bwMode="auto">
          <a:xfrm>
            <a:off x="1870543" y="4105848"/>
            <a:ext cx="23209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Обеспечение юридической значимого электронного документооборота</a:t>
            </a:r>
          </a:p>
          <a:p>
            <a:pPr algn="ctr" eaLnBrk="1" hangingPunct="1"/>
            <a:r>
              <a:rPr lang="ru-RU" altLang="ru-RU" sz="1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КС</a:t>
            </a:r>
          </a:p>
        </p:txBody>
      </p:sp>
      <p:sp>
        <p:nvSpPr>
          <p:cNvPr id="12302" name="TextBox 18"/>
          <p:cNvSpPr txBox="1">
            <a:spLocks noChangeArrowheads="1"/>
          </p:cNvSpPr>
          <p:nvPr/>
        </p:nvSpPr>
        <p:spPr bwMode="auto">
          <a:xfrm>
            <a:off x="1852686" y="867027"/>
            <a:ext cx="5856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  О  Н  Т  Р  А  К  Т  Н  А  Я       С  И  С  Т  Е  М  А</a:t>
            </a:r>
          </a:p>
        </p:txBody>
      </p:sp>
      <p:sp>
        <p:nvSpPr>
          <p:cNvPr id="12303" name="TextBox 21"/>
          <p:cNvSpPr txBox="1">
            <a:spLocks noChangeArrowheads="1"/>
          </p:cNvSpPr>
          <p:nvPr/>
        </p:nvSpPr>
        <p:spPr bwMode="auto">
          <a:xfrm>
            <a:off x="2549598" y="5700964"/>
            <a:ext cx="4464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   С  Ф  Е  Р  Е        З  А  К   У  П  О  К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371136"/>
            <a:ext cx="1584175" cy="37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860425" y="2485364"/>
            <a:ext cx="3889375" cy="687387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50" b="1" dirty="0">
                <a:latin typeface="Arial" pitchFamily="34" charset="0"/>
                <a:cs typeface="Arial" pitchFamily="34" charset="0"/>
              </a:rPr>
              <a:t>Планы закупок, планы графики.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50" b="1" dirty="0">
                <a:latin typeface="Arial" pitchFamily="34" charset="0"/>
                <a:cs typeface="Arial" pitchFamily="34" charset="0"/>
              </a:rPr>
              <a:t> Информация о реализации</a:t>
            </a:r>
            <a:br>
              <a:rPr lang="ru-RU" sz="1350" b="1" dirty="0">
                <a:latin typeface="Arial" pitchFamily="34" charset="0"/>
                <a:cs typeface="Arial" pitchFamily="34" charset="0"/>
              </a:rPr>
            </a:br>
            <a:r>
              <a:rPr lang="ru-RU" sz="1350" b="1" dirty="0">
                <a:latin typeface="Arial" pitchFamily="34" charset="0"/>
                <a:cs typeface="Arial" pitchFamily="34" charset="0"/>
              </a:rPr>
              <a:t>планов закупок и планов-графиков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865187" y="4357026"/>
            <a:ext cx="6027738" cy="287338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rgbClr val="5F5F5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00" b="1" dirty="0">
                <a:latin typeface="Arial" pitchFamily="34" charset="0"/>
                <a:cs typeface="Arial" pitchFamily="34" charset="0"/>
              </a:rPr>
              <a:t>Реестр жалоб, плановых и внеплановых проверок, их результатов </a:t>
            </a:r>
          </a:p>
        </p:txBody>
      </p:sp>
      <p:sp>
        <p:nvSpPr>
          <p:cNvPr id="7" name="Полилиния 6"/>
          <p:cNvSpPr/>
          <p:nvPr/>
        </p:nvSpPr>
        <p:spPr>
          <a:xfrm>
            <a:off x="860425" y="4657064"/>
            <a:ext cx="6032500" cy="325437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rgbClr val="5F5F5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00" b="1" dirty="0">
                <a:latin typeface="Arial" pitchFamily="34" charset="0"/>
                <a:cs typeface="Arial" pitchFamily="34" charset="0"/>
              </a:rPr>
              <a:t>Реестр банковских гарантий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860425" y="3277526"/>
            <a:ext cx="3889375" cy="647700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50" b="1" dirty="0">
                <a:latin typeface="Arial" pitchFamily="34" charset="0"/>
                <a:cs typeface="Arial" pitchFamily="34" charset="0"/>
              </a:rPr>
              <a:t>Информация об определении поставщиков (подрядчиков, исполнителей), об исполнении контрактов, отчеты заказчиков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4860925" y="612114"/>
            <a:ext cx="1992312" cy="914400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50" b="1" dirty="0">
                <a:latin typeface="Arial" pitchFamily="34" charset="0"/>
                <a:cs typeface="Arial" pitchFamily="34" charset="0"/>
              </a:rPr>
              <a:t>Информация об условиях, о запретах и об ограничениях допуска товаров, работ, услуг</a:t>
            </a:r>
          </a:p>
        </p:txBody>
      </p:sp>
      <p:sp>
        <p:nvSpPr>
          <p:cNvPr id="12" name="Полилиния 11"/>
          <p:cNvSpPr/>
          <p:nvPr/>
        </p:nvSpPr>
        <p:spPr>
          <a:xfrm>
            <a:off x="865187" y="4982501"/>
            <a:ext cx="6027738" cy="311150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rgbClr val="5F5F5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50" b="1" dirty="0">
                <a:latin typeface="Arial" pitchFamily="34" charset="0"/>
                <a:cs typeface="Arial" pitchFamily="34" charset="0"/>
              </a:rPr>
              <a:t>Реестр контрактов, заключенных заказчиками</a:t>
            </a:r>
          </a:p>
        </p:txBody>
      </p:sp>
      <p:sp>
        <p:nvSpPr>
          <p:cNvPr id="13" name="Полилиния 12"/>
          <p:cNvSpPr/>
          <p:nvPr/>
        </p:nvSpPr>
        <p:spPr>
          <a:xfrm>
            <a:off x="4845050" y="1629701"/>
            <a:ext cx="2008187" cy="711200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50" b="1" dirty="0">
                <a:latin typeface="Arial" pitchFamily="34" charset="0"/>
                <a:cs typeface="Arial" pitchFamily="34" charset="0"/>
              </a:rPr>
              <a:t>Перечень международных финансовых организаций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2774950" y="612114"/>
            <a:ext cx="1949450" cy="914400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00" b="1" dirty="0">
                <a:latin typeface="Arial" pitchFamily="34" charset="0"/>
                <a:cs typeface="Arial" pitchFamily="34" charset="0"/>
              </a:rPr>
              <a:t>Библиотека типовых контрактов, типовых условий контрактов</a:t>
            </a:r>
          </a:p>
        </p:txBody>
      </p:sp>
      <p:sp>
        <p:nvSpPr>
          <p:cNvPr id="15" name="Полилиния 14"/>
          <p:cNvSpPr/>
          <p:nvPr/>
        </p:nvSpPr>
        <p:spPr>
          <a:xfrm>
            <a:off x="860425" y="4076039"/>
            <a:ext cx="6032500" cy="280987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rgbClr val="5F5F5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00" b="1" dirty="0">
                <a:latin typeface="Arial" pitchFamily="34" charset="0"/>
                <a:cs typeface="Arial" pitchFamily="34" charset="0"/>
              </a:rPr>
              <a:t>Реестр недобросовестных поставщиков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4845050" y="2494889"/>
            <a:ext cx="2008187" cy="1430337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Результаты мониторинга, аудита,  контроля в сфере закупок</a:t>
            </a:r>
          </a:p>
        </p:txBody>
      </p:sp>
      <p:sp>
        <p:nvSpPr>
          <p:cNvPr id="18" name="Полилиния 17"/>
          <p:cNvSpPr/>
          <p:nvPr/>
        </p:nvSpPr>
        <p:spPr>
          <a:xfrm>
            <a:off x="6964362" y="1658276"/>
            <a:ext cx="2008188" cy="2266950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Каталог  товаров, работ, услуг для обеспечения государственных и муниципальных нужд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860425" y="612114"/>
            <a:ext cx="1809750" cy="914400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Нормативные правовые акты, регулирующие отношения в сфере закупок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7045325" y="4068101"/>
            <a:ext cx="1933575" cy="1225550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Иная информация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документы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860425" y="1629701"/>
            <a:ext cx="3863975" cy="711200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Информация о складывающихся на товарных рынках ценах товаров, работ, услуг.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Ценовые запросы заказчиков</a:t>
            </a:r>
          </a:p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860425" y="5436526"/>
            <a:ext cx="8112125" cy="360363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Информация, предусмотренная  Федеральным законом № 223-ФЗ</a:t>
            </a: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75F82C9-6C31-41EA-BBB6-041B034DC9AA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331" name="Rectangle 8"/>
          <p:cNvSpPr>
            <a:spLocks noChangeArrowheads="1"/>
          </p:cNvSpPr>
          <p:nvPr/>
        </p:nvSpPr>
        <p:spPr bwMode="auto">
          <a:xfrm>
            <a:off x="571500" y="20611"/>
            <a:ext cx="830217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dirty="0"/>
              <a:t> </a:t>
            </a:r>
            <a:r>
              <a:rPr lang="ru-RU" altLang="ru-RU" sz="14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Информационное наполнение ЕИС</a:t>
            </a:r>
          </a:p>
        </p:txBody>
      </p:sp>
      <p:sp>
        <p:nvSpPr>
          <p:cNvPr id="27" name="Полилиния 26"/>
          <p:cNvSpPr/>
          <p:nvPr/>
        </p:nvSpPr>
        <p:spPr>
          <a:xfrm>
            <a:off x="6964362" y="612114"/>
            <a:ext cx="2008188" cy="885825"/>
          </a:xfrm>
          <a:custGeom>
            <a:avLst/>
            <a:gdLst>
              <a:gd name="connsiteX0" fmla="*/ 0 w 1522958"/>
              <a:gd name="connsiteY0" fmla="*/ 0 h 913774"/>
              <a:gd name="connsiteX1" fmla="*/ 1522958 w 1522958"/>
              <a:gd name="connsiteY1" fmla="*/ 0 h 913774"/>
              <a:gd name="connsiteX2" fmla="*/ 1522958 w 1522958"/>
              <a:gd name="connsiteY2" fmla="*/ 913774 h 913774"/>
              <a:gd name="connsiteX3" fmla="*/ 0 w 1522958"/>
              <a:gd name="connsiteY3" fmla="*/ 913774 h 913774"/>
              <a:gd name="connsiteX4" fmla="*/ 0 w 1522958"/>
              <a:gd name="connsiteY4" fmla="*/ 0 h 91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2958" h="913774">
                <a:moveTo>
                  <a:pt x="0" y="0"/>
                </a:moveTo>
                <a:lnTo>
                  <a:pt x="1522958" y="0"/>
                </a:lnTo>
                <a:lnTo>
                  <a:pt x="1522958" y="913774"/>
                </a:lnTo>
                <a:lnTo>
                  <a:pt x="0" y="9137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00" b="1" dirty="0">
                <a:latin typeface="Arial" pitchFamily="34" charset="0"/>
                <a:cs typeface="Arial" pitchFamily="34" charset="0"/>
              </a:rPr>
              <a:t>Информация о нормировании закупок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2849" y="612462"/>
            <a:ext cx="360040" cy="51845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Взаимодействующие информационные системы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573087" y="1188376"/>
            <a:ext cx="287338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96900" y="4215739"/>
            <a:ext cx="287337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88962" y="3587089"/>
            <a:ext cx="288925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88962" y="1985301"/>
            <a:ext cx="288925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88962" y="2779051"/>
            <a:ext cx="288925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88962" y="4525301"/>
            <a:ext cx="288925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04837" y="4815814"/>
            <a:ext cx="288925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588962" y="5142839"/>
            <a:ext cx="288925" cy="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371136"/>
            <a:ext cx="1584175" cy="37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68313" y="153888"/>
            <a:ext cx="85947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Основные подходы к формированию концепции и технического задания на ЕИС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4212" y="1197199"/>
            <a:ext cx="81359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323849" y="1052736"/>
            <a:ext cx="4392613" cy="4537075"/>
          </a:xfrm>
          <a:prstGeom prst="roundRect">
            <a:avLst>
              <a:gd name="adj" fmla="val 16667"/>
            </a:avLst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8312" y="1197199"/>
            <a:ext cx="424815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Изучение всех положений 44-ФЗ, предусматривающих использование ЕИС;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изучение нормативной правовой базы, регламентирующей формирование и функционирование государственных информационных систем;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использование существующей инфраструктуры официального сайта с учетом текущего состояния и проблем информационного обеспечения закупок;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изучение лучшего отечественного и зарубежного опыта информационного обеспечения закупок;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исследования всех информационных систем, с которыми должна взаимодействовать ЕИС и выработка оптимального варианта такого взаимодействия;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076824" y="1124174"/>
            <a:ext cx="2303463" cy="4464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076824" y="1628999"/>
            <a:ext cx="23034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перечень требований к ЕИС;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описание условий создания ЕИС и ограничений, которые необходимо учитывать;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оценка масштабов ЕИС;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оценка ресурсов, необходимых для создания и обеспечения функционирования ЕИС;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процессная модель ЕИС;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информационная модель ЕИС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5219699" y="1197199"/>
            <a:ext cx="237648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Концепция ЕИС:</a:t>
            </a:r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7740649" y="1124174"/>
            <a:ext cx="1152525" cy="44656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8" name="AutoShape 13"/>
          <p:cNvSpPr>
            <a:spLocks noChangeArrowheads="1"/>
          </p:cNvSpPr>
          <p:nvPr/>
        </p:nvSpPr>
        <p:spPr bwMode="auto">
          <a:xfrm>
            <a:off x="4787899" y="1773461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49" name="AutoShape 14"/>
          <p:cNvSpPr>
            <a:spLocks noChangeArrowheads="1"/>
          </p:cNvSpPr>
          <p:nvPr/>
        </p:nvSpPr>
        <p:spPr bwMode="auto">
          <a:xfrm>
            <a:off x="4787899" y="2637061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50" name="AutoShape 15"/>
          <p:cNvSpPr>
            <a:spLocks noChangeArrowheads="1"/>
          </p:cNvSpPr>
          <p:nvPr/>
        </p:nvSpPr>
        <p:spPr bwMode="auto">
          <a:xfrm>
            <a:off x="4787899" y="3573686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51" name="AutoShape 16"/>
          <p:cNvSpPr>
            <a:spLocks noChangeArrowheads="1"/>
          </p:cNvSpPr>
          <p:nvPr/>
        </p:nvSpPr>
        <p:spPr bwMode="auto">
          <a:xfrm>
            <a:off x="4787899" y="4437286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52" name="AutoShape 18"/>
          <p:cNvSpPr>
            <a:spLocks noChangeArrowheads="1"/>
          </p:cNvSpPr>
          <p:nvPr/>
        </p:nvSpPr>
        <p:spPr bwMode="auto">
          <a:xfrm>
            <a:off x="7451724" y="3141886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353" name="Text Box 21"/>
          <p:cNvSpPr txBox="1">
            <a:spLocks noChangeArrowheads="1"/>
          </p:cNvSpPr>
          <p:nvPr/>
        </p:nvSpPr>
        <p:spPr bwMode="auto">
          <a:xfrm>
            <a:off x="7667624" y="2852961"/>
            <a:ext cx="12969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2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Техниче-ское задание</a:t>
            </a:r>
          </a:p>
        </p:txBody>
      </p:sp>
      <p:sp>
        <p:nvSpPr>
          <p:cNvPr id="18" name="Номер слайда 4"/>
          <p:cNvSpPr txBox="1">
            <a:spLocks noGrp="1"/>
          </p:cNvSpPr>
          <p:nvPr/>
        </p:nvSpPr>
        <p:spPr>
          <a:xfrm>
            <a:off x="6876256" y="6329614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371136"/>
            <a:ext cx="1584175" cy="37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19"/>
          <p:cNvSpPr>
            <a:spLocks noChangeArrowheads="1"/>
          </p:cNvSpPr>
          <p:nvPr/>
        </p:nvSpPr>
        <p:spPr bwMode="auto">
          <a:xfrm>
            <a:off x="4140200" y="1916832"/>
            <a:ext cx="4032250" cy="338455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5" name="Rectangle 21"/>
          <p:cNvSpPr>
            <a:spLocks noChangeArrowheads="1"/>
          </p:cNvSpPr>
          <p:nvPr/>
        </p:nvSpPr>
        <p:spPr bwMode="auto">
          <a:xfrm>
            <a:off x="1423988" y="2554288"/>
            <a:ext cx="5143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66974" name="Group 4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160427"/>
              </p:ext>
            </p:extLst>
          </p:nvPr>
        </p:nvGraphicFramePr>
        <p:xfrm>
          <a:off x="323850" y="908720"/>
          <a:ext cx="8547100" cy="4525962"/>
        </p:xfrm>
        <a:graphic>
          <a:graphicData uri="http://schemas.openxmlformats.org/drawingml/2006/table">
            <a:tbl>
              <a:tblPr/>
              <a:tblGrid>
                <a:gridCol w="2160588"/>
                <a:gridCol w="534987"/>
                <a:gridCol w="534988"/>
                <a:gridCol w="534987"/>
                <a:gridCol w="552450"/>
                <a:gridCol w="552450"/>
                <a:gridCol w="552450"/>
                <a:gridCol w="552450"/>
                <a:gridCol w="642938"/>
                <a:gridCol w="642937"/>
                <a:gridCol w="642938"/>
                <a:gridCol w="642937"/>
              </a:tblGrid>
              <a:tr h="304821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Мероприятие</a:t>
                      </a: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2013 г.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2014 г.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2015 г.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1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кв.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 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 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 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IV 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 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 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 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IV кв.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850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Принятие акта Правительства Российской Федерации  об определении уполномоченного органа на создание ЕИС</a:t>
                      </a: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5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Разработка концепции и технического задания</a:t>
                      </a: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3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Заключение контракта на создание ЕИС</a:t>
                      </a: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60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Формирование и ввод ЕИС в эксплуатацию</a:t>
                      </a: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58" name="Text Box 276"/>
          <p:cNvSpPr txBox="1">
            <a:spLocks noChangeArrowheads="1"/>
          </p:cNvSpPr>
          <p:nvPr/>
        </p:nvSpPr>
        <p:spPr bwMode="auto">
          <a:xfrm>
            <a:off x="323850" y="188640"/>
            <a:ext cx="83534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График создания ЕИС</a:t>
            </a:r>
          </a:p>
        </p:txBody>
      </p:sp>
      <p:sp>
        <p:nvSpPr>
          <p:cNvPr id="15459" name="Rectangle 415"/>
          <p:cNvSpPr>
            <a:spLocks noChangeArrowheads="1"/>
          </p:cNvSpPr>
          <p:nvPr/>
        </p:nvSpPr>
        <p:spPr bwMode="auto">
          <a:xfrm>
            <a:off x="2700338" y="1844824"/>
            <a:ext cx="503237" cy="1368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460" name="AutoShape 416"/>
          <p:cNvSpPr>
            <a:spLocks noChangeArrowheads="1"/>
          </p:cNvSpPr>
          <p:nvPr/>
        </p:nvSpPr>
        <p:spPr bwMode="auto">
          <a:xfrm>
            <a:off x="3348038" y="3356992"/>
            <a:ext cx="719137" cy="503237"/>
          </a:xfrm>
          <a:custGeom>
            <a:avLst/>
            <a:gdLst>
              <a:gd name="T0" fmla="*/ 651060928 w 21600"/>
              <a:gd name="T1" fmla="*/ 0 h 21600"/>
              <a:gd name="T2" fmla="*/ 0 w 21600"/>
              <a:gd name="T3" fmla="*/ 136578079 h 21600"/>
              <a:gd name="T4" fmla="*/ 651060928 w 21600"/>
              <a:gd name="T5" fmla="*/ 273155622 h 21600"/>
              <a:gd name="T6" fmla="*/ 797126775 w 21600"/>
              <a:gd name="T7" fmla="*/ 13657807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565 h 21600"/>
              <a:gd name="T14" fmla="*/ 19315 w 21600"/>
              <a:gd name="T15" fmla="*/ 170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642" y="0"/>
                </a:moveTo>
                <a:lnTo>
                  <a:pt x="17642" y="4565"/>
                </a:lnTo>
                <a:lnTo>
                  <a:pt x="3375" y="4565"/>
                </a:lnTo>
                <a:lnTo>
                  <a:pt x="3375" y="17035"/>
                </a:lnTo>
                <a:lnTo>
                  <a:pt x="17642" y="17035"/>
                </a:lnTo>
                <a:lnTo>
                  <a:pt x="17642" y="21600"/>
                </a:lnTo>
                <a:lnTo>
                  <a:pt x="21600" y="10800"/>
                </a:lnTo>
                <a:lnTo>
                  <a:pt x="17642" y="0"/>
                </a:lnTo>
                <a:close/>
              </a:path>
              <a:path w="21600" h="21600">
                <a:moveTo>
                  <a:pt x="1350" y="4565"/>
                </a:moveTo>
                <a:lnTo>
                  <a:pt x="1350" y="17035"/>
                </a:lnTo>
                <a:lnTo>
                  <a:pt x="2700" y="17035"/>
                </a:lnTo>
                <a:lnTo>
                  <a:pt x="2700" y="4565"/>
                </a:lnTo>
                <a:lnTo>
                  <a:pt x="1350" y="4565"/>
                </a:lnTo>
                <a:close/>
              </a:path>
              <a:path w="21600" h="21600">
                <a:moveTo>
                  <a:pt x="0" y="4565"/>
                </a:moveTo>
                <a:lnTo>
                  <a:pt x="0" y="17035"/>
                </a:lnTo>
                <a:lnTo>
                  <a:pt x="675" y="17035"/>
                </a:lnTo>
                <a:lnTo>
                  <a:pt x="675" y="4565"/>
                </a:lnTo>
                <a:lnTo>
                  <a:pt x="0" y="4565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61" name="AutoShape 417"/>
          <p:cNvSpPr>
            <a:spLocks noChangeArrowheads="1"/>
          </p:cNvSpPr>
          <p:nvPr/>
        </p:nvSpPr>
        <p:spPr bwMode="auto">
          <a:xfrm>
            <a:off x="4211638" y="4005064"/>
            <a:ext cx="360362" cy="504825"/>
          </a:xfrm>
          <a:custGeom>
            <a:avLst/>
            <a:gdLst>
              <a:gd name="T0" fmla="*/ 53907686 w 21600"/>
              <a:gd name="T1" fmla="*/ 0 h 21600"/>
              <a:gd name="T2" fmla="*/ 0 w 21600"/>
              <a:gd name="T3" fmla="*/ 137875116 h 21600"/>
              <a:gd name="T4" fmla="*/ 53907686 w 21600"/>
              <a:gd name="T5" fmla="*/ 275749672 h 21600"/>
              <a:gd name="T6" fmla="*/ 100301975 w 21600"/>
              <a:gd name="T7" fmla="*/ 13787511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619 h 21600"/>
              <a:gd name="T14" fmla="*/ 15882 w 21600"/>
              <a:gd name="T15" fmla="*/ 1698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1609" y="0"/>
                </a:moveTo>
                <a:lnTo>
                  <a:pt x="11609" y="4619"/>
                </a:lnTo>
                <a:lnTo>
                  <a:pt x="3375" y="4619"/>
                </a:lnTo>
                <a:lnTo>
                  <a:pt x="3375" y="16981"/>
                </a:lnTo>
                <a:lnTo>
                  <a:pt x="11609" y="16981"/>
                </a:lnTo>
                <a:lnTo>
                  <a:pt x="11609" y="21600"/>
                </a:lnTo>
                <a:lnTo>
                  <a:pt x="21600" y="10800"/>
                </a:lnTo>
                <a:lnTo>
                  <a:pt x="11609" y="0"/>
                </a:lnTo>
                <a:close/>
              </a:path>
              <a:path w="21600" h="21600">
                <a:moveTo>
                  <a:pt x="1350" y="4619"/>
                </a:moveTo>
                <a:lnTo>
                  <a:pt x="1350" y="16981"/>
                </a:lnTo>
                <a:lnTo>
                  <a:pt x="2700" y="16981"/>
                </a:lnTo>
                <a:lnTo>
                  <a:pt x="2700" y="4619"/>
                </a:lnTo>
                <a:lnTo>
                  <a:pt x="1350" y="4619"/>
                </a:lnTo>
                <a:close/>
              </a:path>
              <a:path w="21600" h="21600">
                <a:moveTo>
                  <a:pt x="0" y="4619"/>
                </a:moveTo>
                <a:lnTo>
                  <a:pt x="0" y="16981"/>
                </a:lnTo>
                <a:lnTo>
                  <a:pt x="675" y="16981"/>
                </a:lnTo>
                <a:lnTo>
                  <a:pt x="675" y="4619"/>
                </a:lnTo>
                <a:lnTo>
                  <a:pt x="0" y="461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62" name="AutoShape 418"/>
          <p:cNvSpPr>
            <a:spLocks noChangeArrowheads="1"/>
          </p:cNvSpPr>
          <p:nvPr/>
        </p:nvSpPr>
        <p:spPr bwMode="auto">
          <a:xfrm>
            <a:off x="4716463" y="4509120"/>
            <a:ext cx="3455987" cy="7921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532729434 h 21600"/>
              <a:gd name="T4" fmla="*/ 2147483647 w 21600"/>
              <a:gd name="T5" fmla="*/ 1065457511 h 21600"/>
              <a:gd name="T6" fmla="*/ 2147483647 w 21600"/>
              <a:gd name="T7" fmla="*/ 53272943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3593 h 21600"/>
              <a:gd name="T14" fmla="*/ 19826 w 21600"/>
              <a:gd name="T15" fmla="*/ 1800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941" y="0"/>
                </a:moveTo>
                <a:lnTo>
                  <a:pt x="18941" y="3593"/>
                </a:lnTo>
                <a:lnTo>
                  <a:pt x="3375" y="3593"/>
                </a:lnTo>
                <a:lnTo>
                  <a:pt x="3375" y="18007"/>
                </a:lnTo>
                <a:lnTo>
                  <a:pt x="18941" y="18007"/>
                </a:lnTo>
                <a:lnTo>
                  <a:pt x="18941" y="21600"/>
                </a:lnTo>
                <a:lnTo>
                  <a:pt x="21600" y="10800"/>
                </a:lnTo>
                <a:lnTo>
                  <a:pt x="18941" y="0"/>
                </a:lnTo>
                <a:close/>
              </a:path>
              <a:path w="21600" h="21600">
                <a:moveTo>
                  <a:pt x="1350" y="3593"/>
                </a:moveTo>
                <a:lnTo>
                  <a:pt x="1350" y="18007"/>
                </a:lnTo>
                <a:lnTo>
                  <a:pt x="2700" y="18007"/>
                </a:lnTo>
                <a:lnTo>
                  <a:pt x="2700" y="3593"/>
                </a:lnTo>
                <a:lnTo>
                  <a:pt x="1350" y="3593"/>
                </a:lnTo>
                <a:close/>
              </a:path>
              <a:path w="21600" h="21600">
                <a:moveTo>
                  <a:pt x="0" y="3593"/>
                </a:moveTo>
                <a:lnTo>
                  <a:pt x="0" y="18007"/>
                </a:lnTo>
                <a:lnTo>
                  <a:pt x="675" y="18007"/>
                </a:lnTo>
                <a:lnTo>
                  <a:pt x="675" y="3593"/>
                </a:lnTo>
                <a:lnTo>
                  <a:pt x="0" y="359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33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463" name="Rectangle 420"/>
          <p:cNvSpPr>
            <a:spLocks noChangeArrowheads="1"/>
          </p:cNvSpPr>
          <p:nvPr/>
        </p:nvSpPr>
        <p:spPr bwMode="auto">
          <a:xfrm>
            <a:off x="395288" y="5589240"/>
            <a:ext cx="936625" cy="288925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464" name="Text Box 421"/>
          <p:cNvSpPr txBox="1">
            <a:spLocks noChangeArrowheads="1"/>
          </p:cNvSpPr>
          <p:nvPr/>
        </p:nvSpPr>
        <p:spPr bwMode="auto">
          <a:xfrm>
            <a:off x="1476375" y="5517232"/>
            <a:ext cx="7200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dirty="0"/>
              <a:t> </a:t>
            </a:r>
            <a:r>
              <a:rPr lang="ru-RU" altLang="ru-RU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переходный период (размещение информации осуществляется на официальном сайте в порядке, установленном Правительством Российской Федерации)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6148025"/>
            <a:ext cx="1913981" cy="449327"/>
          </a:xfrm>
          <a:prstGeom prst="rect">
            <a:avLst/>
          </a:prstGeom>
        </p:spPr>
      </p:pic>
      <p:sp>
        <p:nvSpPr>
          <p:cNvPr id="14" name="Номер слайда 4"/>
          <p:cNvSpPr txBox="1">
            <a:spLocks noGrp="1"/>
          </p:cNvSpPr>
          <p:nvPr/>
        </p:nvSpPr>
        <p:spPr>
          <a:xfrm>
            <a:off x="6876256" y="6329614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8702" y="305588"/>
            <a:ext cx="84980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4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Взаимодействие ЕИС с иными информационными системами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348038" y="2493169"/>
            <a:ext cx="1944687" cy="1943100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ЕИС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23850" y="1124744"/>
            <a:ext cx="2520950" cy="46085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6392" name="Group 12"/>
          <p:cNvGrpSpPr>
            <a:grpSpLocks/>
          </p:cNvGrpSpPr>
          <p:nvPr/>
        </p:nvGrpSpPr>
        <p:grpSpPr bwMode="auto">
          <a:xfrm>
            <a:off x="6659563" y="1197769"/>
            <a:ext cx="2232025" cy="1871662"/>
            <a:chOff x="4195" y="1117"/>
            <a:chExt cx="1406" cy="1179"/>
          </a:xfrm>
        </p:grpSpPr>
        <p:sp>
          <p:nvSpPr>
            <p:cNvPr id="16406" name="AutoShape 8"/>
            <p:cNvSpPr>
              <a:spLocks noChangeArrowheads="1"/>
            </p:cNvSpPr>
            <p:nvPr/>
          </p:nvSpPr>
          <p:spPr bwMode="auto">
            <a:xfrm>
              <a:off x="4513" y="1117"/>
              <a:ext cx="1088" cy="90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407" name="AutoShape 9"/>
            <p:cNvSpPr>
              <a:spLocks noChangeArrowheads="1"/>
            </p:cNvSpPr>
            <p:nvPr/>
          </p:nvSpPr>
          <p:spPr bwMode="auto">
            <a:xfrm>
              <a:off x="4422" y="1208"/>
              <a:ext cx="1088" cy="90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408" name="AutoShape 10"/>
            <p:cNvSpPr>
              <a:spLocks noChangeArrowheads="1"/>
            </p:cNvSpPr>
            <p:nvPr/>
          </p:nvSpPr>
          <p:spPr bwMode="auto">
            <a:xfrm>
              <a:off x="4286" y="1299"/>
              <a:ext cx="1088" cy="90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409" name="AutoShape 11"/>
            <p:cNvSpPr>
              <a:spLocks noChangeArrowheads="1"/>
            </p:cNvSpPr>
            <p:nvPr/>
          </p:nvSpPr>
          <p:spPr bwMode="auto">
            <a:xfrm>
              <a:off x="4195" y="1389"/>
              <a:ext cx="1088" cy="90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6393" name="AutoShape 15"/>
          <p:cNvSpPr>
            <a:spLocks noChangeArrowheads="1"/>
          </p:cNvSpPr>
          <p:nvPr/>
        </p:nvSpPr>
        <p:spPr bwMode="auto">
          <a:xfrm>
            <a:off x="2862263" y="3275806"/>
            <a:ext cx="485775" cy="431800"/>
          </a:xfrm>
          <a:prstGeom prst="leftRightArrow">
            <a:avLst>
              <a:gd name="adj1" fmla="val 50000"/>
              <a:gd name="adj2" fmla="val 2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6394" name="AutoShape 17"/>
          <p:cNvSpPr>
            <a:spLocks noChangeArrowheads="1"/>
          </p:cNvSpPr>
          <p:nvPr/>
        </p:nvSpPr>
        <p:spPr bwMode="auto">
          <a:xfrm>
            <a:off x="5076825" y="2637631"/>
            <a:ext cx="1511300" cy="215900"/>
          </a:xfrm>
          <a:prstGeom prst="leftRightArrow">
            <a:avLst>
              <a:gd name="adj1" fmla="val 61769"/>
              <a:gd name="adj2" fmla="val 115306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395" name="AutoShape 19"/>
          <p:cNvSpPr>
            <a:spLocks noChangeArrowheads="1"/>
          </p:cNvSpPr>
          <p:nvPr/>
        </p:nvSpPr>
        <p:spPr bwMode="auto">
          <a:xfrm>
            <a:off x="5292725" y="2924969"/>
            <a:ext cx="1438275" cy="215900"/>
          </a:xfrm>
          <a:prstGeom prst="leftRightArrow">
            <a:avLst>
              <a:gd name="adj1" fmla="val 61769"/>
              <a:gd name="adj2" fmla="val 109734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396" name="Text Box 20"/>
          <p:cNvSpPr txBox="1">
            <a:spLocks noChangeArrowheads="1"/>
          </p:cNvSpPr>
          <p:nvPr/>
        </p:nvSpPr>
        <p:spPr bwMode="auto">
          <a:xfrm>
            <a:off x="395288" y="1845469"/>
            <a:ext cx="23764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/>
              <a:t>Государственные информационные системы</a:t>
            </a:r>
          </a:p>
        </p:txBody>
      </p:sp>
      <p:sp>
        <p:nvSpPr>
          <p:cNvPr id="16397" name="Text Box 21"/>
          <p:cNvSpPr txBox="1">
            <a:spLocks noChangeArrowheads="1"/>
          </p:cNvSpPr>
          <p:nvPr/>
        </p:nvSpPr>
        <p:spPr bwMode="auto">
          <a:xfrm>
            <a:off x="395288" y="3861594"/>
            <a:ext cx="2232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/>
              <a:t>Взаимодействие осуществляется посредством поддержки существующих интерфейсов</a:t>
            </a:r>
          </a:p>
        </p:txBody>
      </p:sp>
      <p:sp>
        <p:nvSpPr>
          <p:cNvPr id="16398" name="Text Box 22"/>
          <p:cNvSpPr txBox="1">
            <a:spLocks noChangeArrowheads="1"/>
          </p:cNvSpPr>
          <p:nvPr/>
        </p:nvSpPr>
        <p:spPr bwMode="auto">
          <a:xfrm>
            <a:off x="6659563" y="1845469"/>
            <a:ext cx="1657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Государственные и муниципальные системы в сфере закупок</a:t>
            </a:r>
          </a:p>
        </p:txBody>
      </p:sp>
      <p:sp>
        <p:nvSpPr>
          <p:cNvPr id="16399" name="Oval 23"/>
          <p:cNvSpPr>
            <a:spLocks noChangeArrowheads="1"/>
          </p:cNvSpPr>
          <p:nvPr/>
        </p:nvSpPr>
        <p:spPr bwMode="auto">
          <a:xfrm>
            <a:off x="4068763" y="1269206"/>
            <a:ext cx="172720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6400" name="Group 29"/>
          <p:cNvGrpSpPr>
            <a:grpSpLocks/>
          </p:cNvGrpSpPr>
          <p:nvPr/>
        </p:nvGrpSpPr>
        <p:grpSpPr bwMode="auto">
          <a:xfrm>
            <a:off x="3851275" y="1197769"/>
            <a:ext cx="1870075" cy="792162"/>
            <a:chOff x="2654" y="1208"/>
            <a:chExt cx="1178" cy="499"/>
          </a:xfrm>
        </p:grpSpPr>
        <p:sp>
          <p:nvSpPr>
            <p:cNvPr id="16404" name="Oval 24"/>
            <p:cNvSpPr>
              <a:spLocks noChangeArrowheads="1"/>
            </p:cNvSpPr>
            <p:nvPr/>
          </p:nvSpPr>
          <p:spPr bwMode="auto">
            <a:xfrm>
              <a:off x="2654" y="1208"/>
              <a:ext cx="1088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6405" name="Oval 25"/>
            <p:cNvSpPr>
              <a:spLocks noChangeArrowheads="1"/>
            </p:cNvSpPr>
            <p:nvPr/>
          </p:nvSpPr>
          <p:spPr bwMode="auto">
            <a:xfrm>
              <a:off x="2744" y="1253"/>
              <a:ext cx="1088" cy="45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Электронные </a:t>
              </a:r>
            </a:p>
            <a:p>
              <a:pPr algn="ctr" eaLnBrk="1" hangingPunct="1"/>
              <a:r>
                <a:rPr lang="ru-RU" altLang="ru-RU" sz="12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площадки</a:t>
              </a:r>
            </a:p>
          </p:txBody>
        </p:sp>
      </p:grpSp>
      <p:sp>
        <p:nvSpPr>
          <p:cNvPr id="16401" name="Rectangle 28"/>
          <p:cNvSpPr>
            <a:spLocks noChangeArrowheads="1"/>
          </p:cNvSpPr>
          <p:nvPr/>
        </p:nvSpPr>
        <p:spPr bwMode="auto">
          <a:xfrm>
            <a:off x="5292725" y="3285331"/>
            <a:ext cx="3529013" cy="280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ru-RU" altLang="ru-RU" sz="11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ИНТЕГРАЦИЯ:</a:t>
            </a:r>
          </a:p>
          <a:p>
            <a:pPr eaLnBrk="1" hangingPunct="1">
              <a:spcBef>
                <a:spcPts val="1000"/>
              </a:spcBef>
            </a:pPr>
            <a:r>
              <a:rPr lang="ru-RU" altLang="ru-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 гарантированная передача в ЕИС и размещение в ней всех электронных документов и информации. Исчисление сроков - с момента фиксации времени поступления электронных документов и информации в ЕИС;</a:t>
            </a:r>
          </a:p>
          <a:p>
            <a:pPr eaLnBrk="1" hangingPunct="1">
              <a:spcBef>
                <a:spcPts val="1000"/>
              </a:spcBef>
            </a:pPr>
            <a:r>
              <a:rPr lang="ru-RU" altLang="ru-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 пользование базами данных ЕИС;</a:t>
            </a:r>
          </a:p>
          <a:p>
            <a:pPr eaLnBrk="1" hangingPunct="1">
              <a:spcBef>
                <a:spcPts val="1000"/>
              </a:spcBef>
            </a:pPr>
            <a:r>
              <a:rPr lang="ru-RU" altLang="ru-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 единые технологические и лингвистические требований к информации;</a:t>
            </a:r>
          </a:p>
          <a:p>
            <a:pPr eaLnBrk="1" hangingPunct="1">
              <a:spcBef>
                <a:spcPts val="1000"/>
              </a:spcBef>
            </a:pPr>
            <a:r>
              <a:rPr lang="ru-RU" altLang="ru-RU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4)  размещения информации о закупках на официальном сайте.</a:t>
            </a:r>
          </a:p>
        </p:txBody>
      </p:sp>
      <p:cxnSp>
        <p:nvCxnSpPr>
          <p:cNvPr id="16402" name="AutoShape 30"/>
          <p:cNvCxnSpPr>
            <a:cxnSpLocks noChangeShapeType="1"/>
          </p:cNvCxnSpPr>
          <p:nvPr/>
        </p:nvCxnSpPr>
        <p:spPr bwMode="auto">
          <a:xfrm>
            <a:off x="4427538" y="1989931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3" name="AutoShape 32"/>
          <p:cNvCxnSpPr>
            <a:cxnSpLocks noChangeShapeType="1"/>
          </p:cNvCxnSpPr>
          <p:nvPr/>
        </p:nvCxnSpPr>
        <p:spPr bwMode="auto">
          <a:xfrm>
            <a:off x="4643438" y="2061369"/>
            <a:ext cx="0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Номер слайда 4"/>
          <p:cNvSpPr txBox="1">
            <a:spLocks noGrp="1"/>
          </p:cNvSpPr>
          <p:nvPr/>
        </p:nvSpPr>
        <p:spPr>
          <a:xfrm>
            <a:off x="6876256" y="6329614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371136"/>
            <a:ext cx="1584175" cy="37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5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5743" y="3725470"/>
            <a:ext cx="7324795" cy="2088867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ffectLst>
            <a:reflection endPos="0" dist="127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645745" y="1743369"/>
            <a:ext cx="7324793" cy="1982097"/>
          </a:xfrm>
          <a:prstGeom prst="rect">
            <a:avLst/>
          </a:prstGeom>
          <a:solidFill>
            <a:srgbClr val="00B0F0">
              <a:alpha val="20000"/>
            </a:srgbClr>
          </a:solidFill>
          <a:ln>
            <a:noFill/>
          </a:ln>
          <a:effectLst>
            <a:reflection endPos="0" dist="127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 стороны ГРБС за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603375" y="596314"/>
            <a:ext cx="7367162" cy="1147055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  <a:effectLst>
            <a:reflection endPos="0" dist="127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8" name="Прямоугольник 33"/>
          <p:cNvSpPr>
            <a:spLocks noChangeArrowheads="1"/>
          </p:cNvSpPr>
          <p:nvPr/>
        </p:nvSpPr>
        <p:spPr bwMode="auto">
          <a:xfrm>
            <a:off x="611561" y="141289"/>
            <a:ext cx="8419728" cy="40739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dirty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Развитие Официального сайта в 2013 году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113878" y="5814774"/>
            <a:ext cx="8953500" cy="889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верх 24"/>
          <p:cNvSpPr/>
          <p:nvPr/>
        </p:nvSpPr>
        <p:spPr>
          <a:xfrm>
            <a:off x="1542628" y="704611"/>
            <a:ext cx="88900" cy="558006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645816" y="5975111"/>
            <a:ext cx="1622425" cy="309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/>
              <a:t>1 квартал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624216" y="5975111"/>
            <a:ext cx="2127250" cy="309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/>
              <a:t>4 квартал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963691" y="5975111"/>
            <a:ext cx="1624012" cy="309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/>
              <a:t>3 квартал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304753" y="5975111"/>
            <a:ext cx="1622425" cy="309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/>
              <a:t>2 квартал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195216" y="4847986"/>
            <a:ext cx="3429000" cy="7604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26670" tIns="26670" rIns="26670" bIns="26670" spcCol="1270" anchor="ctr"/>
          <a:lstStyle/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000" b="1" dirty="0"/>
              <a:t>Размещение в реестре контрактов сведений о принятых заказчиком решениях о взыскании с поставщика (исполнителя, подрядчика) неустойки (штрафа, пеней) </a:t>
            </a:r>
            <a:r>
              <a:rPr lang="en-US" sz="900" dirty="0"/>
              <a:t>(</a:t>
            </a:r>
            <a:r>
              <a:rPr lang="ru-RU" sz="900" dirty="0"/>
              <a:t>Исполнение требований Федерального закона от 20.07.2012 № 122-ФЗ</a:t>
            </a:r>
            <a:r>
              <a:rPr lang="en-US" sz="900" dirty="0"/>
              <a:t>)</a:t>
            </a:r>
            <a:endParaRPr lang="ru-RU" sz="9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71603" y="741124"/>
            <a:ext cx="4105275" cy="9350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6670" tIns="26670" rIns="26670" bIns="26670" spcCol="1270" anchor="ctr"/>
          <a:lstStyle/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000" b="1" dirty="0"/>
              <a:t>Реализация дополнительных функциональных возможностей Официального сайта в соответствии с требованиями Минэкономразвития России </a:t>
            </a:r>
            <a:r>
              <a:rPr lang="en-US" sz="1000" b="1" dirty="0"/>
              <a:t>, </a:t>
            </a:r>
            <a:r>
              <a:rPr lang="ru-RU" sz="1000" b="1" dirty="0"/>
              <a:t>ФАС России</a:t>
            </a:r>
            <a:endParaRPr lang="en-US" sz="1000" b="1" dirty="0"/>
          </a:p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900" dirty="0"/>
              <a:t>(</a:t>
            </a:r>
            <a:r>
              <a:rPr lang="ru-RU" sz="900" dirty="0"/>
              <a:t>Повышение уровня контроля за размещением заказов, расширение функциональных возможностей  сайта в целях исполнения требований 223-ФЗ и 94-ФЗ</a:t>
            </a:r>
            <a:r>
              <a:rPr lang="en-US" sz="900" dirty="0"/>
              <a:t>)</a:t>
            </a:r>
            <a:r>
              <a:rPr lang="ru-RU" sz="900" dirty="0"/>
              <a:t>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88878" y="1850786"/>
            <a:ext cx="3354388" cy="9779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26670" tIns="26670" rIns="26670" bIns="26670" spcCol="1270" anchor="ctr"/>
          <a:lstStyle/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000" b="1" dirty="0"/>
              <a:t>Создание личного кабинета  ГРБС, формирование отчетности  в личных кабинетах ГРБС</a:t>
            </a:r>
          </a:p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900" dirty="0"/>
              <a:t>(</a:t>
            </a:r>
            <a:r>
              <a:rPr lang="ru-RU" sz="900" dirty="0"/>
              <a:t>Повышение уровня контроля со стороны ГРБС за заказами, размещаемыми подведомственными организациями </a:t>
            </a:r>
            <a:r>
              <a:rPr lang="en-US" sz="900" dirty="0"/>
              <a:t>)</a:t>
            </a:r>
            <a:endParaRPr lang="ru-RU" sz="9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042816" y="2892186"/>
            <a:ext cx="3355975" cy="1447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26670" tIns="26670" rIns="26670" bIns="26670" spcCol="1270" anchor="ctr"/>
          <a:lstStyle/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000" b="1" dirty="0"/>
              <a:t>Обеспечение возможностей использования на Официальном сайте сведений (ЕГРИП) в целях проверки корректности сведений об участниках размещения заказов</a:t>
            </a:r>
          </a:p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900" dirty="0"/>
              <a:t>(</a:t>
            </a:r>
            <a:r>
              <a:rPr lang="ru-RU" sz="900" dirty="0"/>
              <a:t>Повышение качества размещаемой информации</a:t>
            </a:r>
            <a:r>
              <a:rPr lang="en-US" sz="900" dirty="0"/>
              <a:t>)</a:t>
            </a:r>
            <a:endParaRPr lang="ru-RU" sz="9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00391" y="3887549"/>
            <a:ext cx="2376487" cy="725487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6670" tIns="26670" rIns="26670" bIns="26670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</a:pPr>
            <a:r>
              <a:rPr lang="ru-RU" sz="1000" b="1" dirty="0"/>
              <a:t>Развитие возможностей обсуждения крупных закупок</a:t>
            </a:r>
          </a:p>
          <a:p>
            <a:pPr algn="ctr" defTabSz="311150">
              <a:lnSpc>
                <a:spcPct val="90000"/>
              </a:lnSpc>
              <a:spcAft>
                <a:spcPct val="35000"/>
              </a:spcAft>
            </a:pPr>
            <a:r>
              <a:rPr lang="en-US" sz="1000" b="1" dirty="0"/>
              <a:t>(</a:t>
            </a:r>
            <a:r>
              <a:rPr lang="ru-RU" sz="1000" b="1" dirty="0"/>
              <a:t>Повышение контроля гражданского общества в сфере госзаказа</a:t>
            </a:r>
            <a:r>
              <a:rPr lang="en-US" sz="1000" b="1" dirty="0"/>
              <a:t>)</a:t>
            </a:r>
            <a:endParaRPr lang="ru-RU" sz="1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23603" y="977661"/>
            <a:ext cx="34321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ФАС России, Минэкономразвития России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3603" y="2654061"/>
            <a:ext cx="17113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Заказчики</a:t>
            </a:r>
          </a:p>
        </p:txBody>
      </p:sp>
      <p:sp>
        <p:nvSpPr>
          <p:cNvPr id="20500" name="TextBox 5"/>
          <p:cNvSpPr txBox="1">
            <a:spLocks noChangeArrowheads="1"/>
          </p:cNvSpPr>
          <p:nvPr/>
        </p:nvSpPr>
        <p:spPr bwMode="auto">
          <a:xfrm>
            <a:off x="1631528" y="4679711"/>
            <a:ext cx="1803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77933C"/>
                </a:solidFill>
                <a:latin typeface="Calibri" pitchFamily="34" charset="0"/>
              </a:rPr>
              <a:t>ГРАЖДАНСКОЕ ОБЩЕСТВО, ПОСТАВЩИКИ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69453" y="4857511"/>
            <a:ext cx="1273175" cy="8969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/>
              <a:t>Изменения в законодательстве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269453" y="1763474"/>
            <a:ext cx="1273175" cy="30845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/>
              <a:t>Развитие функциональных возможностей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69453" y="866536"/>
            <a:ext cx="1349375" cy="8874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/>
              <a:t>Функциональные требования Минэкономразвития России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716291" y="1676161"/>
            <a:ext cx="2160587" cy="2160588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6670" tIns="26670" rIns="26670" bIns="26670" spcCol="1270" anchor="ctr"/>
          <a:lstStyle/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ru-RU" sz="1000" b="1" dirty="0"/>
              <a:t>Реализация требований Закона № 44-ФЗ</a:t>
            </a:r>
          </a:p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900" dirty="0"/>
              <a:t>(</a:t>
            </a:r>
            <a:r>
              <a:rPr lang="ru-RU" sz="900" dirty="0"/>
              <a:t>Размещение информации, предусмотренной Законом № 44-ФЗ с 1 января 2014 года</a:t>
            </a:r>
            <a:r>
              <a:rPr lang="en-US" sz="900" dirty="0"/>
              <a:t>)</a:t>
            </a: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16291" y="4844811"/>
            <a:ext cx="2147887" cy="936625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35000">
                <a:schemeClr val="bg1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26670" tIns="26670" rIns="26670" bIns="26670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</a:pPr>
            <a:r>
              <a:rPr lang="ru-RU" sz="1000" b="1" dirty="0"/>
              <a:t>Развитие Единого портала закупок</a:t>
            </a:r>
          </a:p>
          <a:p>
            <a:pPr algn="ctr" defTabSz="311150">
              <a:lnSpc>
                <a:spcPct val="90000"/>
              </a:lnSpc>
              <a:spcAft>
                <a:spcPct val="35000"/>
              </a:spcAft>
            </a:pPr>
            <a:r>
              <a:rPr lang="en-US" sz="1000" b="1" dirty="0"/>
              <a:t>(</a:t>
            </a:r>
            <a:r>
              <a:rPr lang="ru-RU" sz="1000" b="1" dirty="0"/>
              <a:t>Развитие возможностей по визуализации статистики по закупкам</a:t>
            </a:r>
            <a:r>
              <a:rPr lang="en-US" sz="1000" b="1" dirty="0"/>
              <a:t>)</a:t>
            </a:r>
            <a:endParaRPr lang="ru-RU" sz="1000" b="1" dirty="0"/>
          </a:p>
        </p:txBody>
      </p:sp>
      <p:sp>
        <p:nvSpPr>
          <p:cNvPr id="30" name="Номер слайда 4"/>
          <p:cNvSpPr txBox="1">
            <a:spLocks noGrp="1"/>
          </p:cNvSpPr>
          <p:nvPr/>
        </p:nvSpPr>
        <p:spPr>
          <a:xfrm>
            <a:off x="6901139" y="638132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6371136"/>
            <a:ext cx="1584175" cy="37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8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90066"/>
          </a:xfrm>
        </p:spPr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ru-RU" sz="1800" b="1" dirty="0" smtClean="0">
                <a:solidFill>
                  <a:srgbClr val="0033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Роль и место электронных площадок в Контрактной системе</a:t>
            </a:r>
            <a:endParaRPr lang="ru-RU" sz="1800" b="1" dirty="0">
              <a:solidFill>
                <a:srgbClr val="0033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58597"/>
            <a:ext cx="1913981" cy="449327"/>
          </a:xfrm>
          <a:prstGeom prst="rect">
            <a:avLst/>
          </a:prstGeom>
        </p:spPr>
      </p:pic>
      <p:sp>
        <p:nvSpPr>
          <p:cNvPr id="13" name="Номер слайда 4"/>
          <p:cNvSpPr txBox="1">
            <a:spLocks noGrp="1"/>
          </p:cNvSpPr>
          <p:nvPr/>
        </p:nvSpPr>
        <p:spPr>
          <a:xfrm>
            <a:off x="6901139" y="6381328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5FF69F-35CE-4943-B480-EDB19CA01BAB}" type="slidenum">
              <a:rPr lang="ru-RU" sz="1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000" dirty="0">
              <a:solidFill>
                <a:schemeClr val="tx1">
                  <a:tint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136502" y="1052736"/>
            <a:ext cx="206734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ЕИС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07704" y="1916832"/>
            <a:ext cx="2160240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988840"/>
            <a:ext cx="2160240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Электронные площадки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500" y="3140968"/>
            <a:ext cx="2067346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3672" y="3212976"/>
            <a:ext cx="2067346" cy="79208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Региональные и муниципальные информационные системы</a:t>
            </a:r>
            <a:endParaRPr lang="ru-RU" sz="1200" dirty="0"/>
          </a:p>
        </p:txBody>
      </p:sp>
      <p:sp>
        <p:nvSpPr>
          <p:cNvPr id="4" name="Овал 3"/>
          <p:cNvSpPr/>
          <p:nvPr/>
        </p:nvSpPr>
        <p:spPr>
          <a:xfrm>
            <a:off x="2231740" y="4725144"/>
            <a:ext cx="1368152" cy="129614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Заказчики</a:t>
            </a:r>
            <a:endParaRPr lang="ru-RU" sz="1200" dirty="0"/>
          </a:p>
        </p:txBody>
      </p:sp>
      <p:cxnSp>
        <p:nvCxnSpPr>
          <p:cNvPr id="7" name="Прямая со стрелкой 6"/>
          <p:cNvCxnSpPr>
            <a:stCxn id="4" idx="0"/>
            <a:endCxn id="3" idx="2"/>
          </p:cNvCxnSpPr>
          <p:nvPr/>
        </p:nvCxnSpPr>
        <p:spPr>
          <a:xfrm flipV="1">
            <a:off x="2915816" y="2708920"/>
            <a:ext cx="0" cy="2016224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4" idx="0"/>
            <a:endCxn id="17" idx="2"/>
          </p:cNvCxnSpPr>
          <p:nvPr/>
        </p:nvCxnSpPr>
        <p:spPr>
          <a:xfrm flipH="1" flipV="1">
            <a:off x="1427345" y="4005064"/>
            <a:ext cx="1488471" cy="720080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8" idx="0"/>
          </p:cNvCxnSpPr>
          <p:nvPr/>
        </p:nvCxnSpPr>
        <p:spPr>
          <a:xfrm flipV="1">
            <a:off x="1502173" y="2708920"/>
            <a:ext cx="1197619" cy="432048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1411398" y="1546755"/>
            <a:ext cx="0" cy="1594213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699792" y="1546755"/>
            <a:ext cx="0" cy="370077"/>
          </a:xfrm>
          <a:prstGeom prst="straightConnector1">
            <a:avLst/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076056" y="982469"/>
            <a:ext cx="35283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Функции электронных площадок:</a:t>
            </a:r>
          </a:p>
          <a:p>
            <a:endParaRPr lang="ru-RU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проведение электронного аукциона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проведение других процедур размещения заказа в электронном виде (конкурс, запрос предложений, запрос котировок)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аккредитация поставщиков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аккредитация УЦ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электронный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документооборот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ендерное кредитование </a:t>
            </a:r>
            <a:endParaRPr lang="ru-RU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обучение специалистов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интеграция ЕИС и региональных информационных систем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57" name="Соединительная линия уступом 56"/>
          <p:cNvCxnSpPr>
            <a:stCxn id="2" idx="3"/>
            <a:endCxn id="4" idx="6"/>
          </p:cNvCxnSpPr>
          <p:nvPr/>
        </p:nvCxnSpPr>
        <p:spPr>
          <a:xfrm>
            <a:off x="3203848" y="1304764"/>
            <a:ext cx="396044" cy="4068452"/>
          </a:xfrm>
          <a:prstGeom prst="bentConnector3">
            <a:avLst>
              <a:gd name="adj1" fmla="val 288816"/>
            </a:avLst>
          </a:prstGeom>
          <a:ln w="190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5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6524</TotalTime>
  <Words>1395</Words>
  <Application>Microsoft Office PowerPoint</Application>
  <PresentationFormat>Экран (4:3)</PresentationFormat>
  <Paragraphs>294</Paragraphs>
  <Slides>19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Роль и место электронных площадок в Контрактной системе</vt:lpstr>
      <vt:lpstr>Новый функционал ЭТП ММВБ</vt:lpstr>
      <vt:lpstr>План вывода новых продуктов в 2013 году</vt:lpstr>
      <vt:lpstr>Особенности работы ЭТП ММВБ после 1 января 2014г.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Секция ОАО «Ростелеком»</dc:title>
  <dc:creator>Ленева Елена Владимировна</dc:creator>
  <cp:lastModifiedBy>Sony</cp:lastModifiedBy>
  <cp:revision>170</cp:revision>
  <cp:lastPrinted>2013-09-05T07:29:03Z</cp:lastPrinted>
  <dcterms:created xsi:type="dcterms:W3CDTF">2013-08-29T08:00:26Z</dcterms:created>
  <dcterms:modified xsi:type="dcterms:W3CDTF">2013-10-22T20:18:28Z</dcterms:modified>
</cp:coreProperties>
</file>